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6"/>
  </p:notesMasterIdLst>
  <p:sldIdLst>
    <p:sldId id="273" r:id="rId2"/>
    <p:sldId id="256" r:id="rId3"/>
    <p:sldId id="638" r:id="rId4"/>
    <p:sldId id="642" r:id="rId5"/>
    <p:sldId id="641" r:id="rId6"/>
    <p:sldId id="640" r:id="rId7"/>
    <p:sldId id="646" r:id="rId8"/>
    <p:sldId id="647" r:id="rId9"/>
    <p:sldId id="645" r:id="rId10"/>
    <p:sldId id="639" r:id="rId11"/>
    <p:sldId id="609" r:id="rId12"/>
    <p:sldId id="608" r:id="rId13"/>
    <p:sldId id="607" r:id="rId14"/>
    <p:sldId id="655" r:id="rId15"/>
    <p:sldId id="611" r:id="rId16"/>
    <p:sldId id="615" r:id="rId17"/>
    <p:sldId id="614" r:id="rId18"/>
    <p:sldId id="613" r:id="rId19"/>
    <p:sldId id="612" r:id="rId20"/>
    <p:sldId id="616" r:id="rId21"/>
    <p:sldId id="619" r:id="rId22"/>
    <p:sldId id="618" r:id="rId23"/>
    <p:sldId id="620" r:id="rId24"/>
    <p:sldId id="648" r:id="rId25"/>
    <p:sldId id="650" r:id="rId26"/>
    <p:sldId id="624" r:id="rId27"/>
    <p:sldId id="623" r:id="rId28"/>
    <p:sldId id="628" r:id="rId29"/>
    <p:sldId id="629" r:id="rId30"/>
    <p:sldId id="652" r:id="rId31"/>
    <p:sldId id="702" r:id="rId32"/>
    <p:sldId id="653" r:id="rId33"/>
    <p:sldId id="631" r:id="rId34"/>
    <p:sldId id="622" r:id="rId35"/>
    <p:sldId id="630" r:id="rId36"/>
    <p:sldId id="659" r:id="rId37"/>
    <p:sldId id="660" r:id="rId38"/>
    <p:sldId id="656" r:id="rId39"/>
    <p:sldId id="658" r:id="rId40"/>
    <p:sldId id="634" r:id="rId41"/>
    <p:sldId id="633" r:id="rId42"/>
    <p:sldId id="661" r:id="rId43"/>
    <p:sldId id="657" r:id="rId44"/>
    <p:sldId id="670" r:id="rId45"/>
    <p:sldId id="663" r:id="rId46"/>
    <p:sldId id="665" r:id="rId47"/>
    <p:sldId id="672" r:id="rId48"/>
    <p:sldId id="666" r:id="rId49"/>
    <p:sldId id="673" r:id="rId50"/>
    <p:sldId id="675" r:id="rId51"/>
    <p:sldId id="674" r:id="rId52"/>
    <p:sldId id="676" r:id="rId53"/>
    <p:sldId id="677" r:id="rId54"/>
    <p:sldId id="678" r:id="rId55"/>
    <p:sldId id="667" r:id="rId56"/>
    <p:sldId id="679" r:id="rId57"/>
    <p:sldId id="680" r:id="rId58"/>
    <p:sldId id="681" r:id="rId59"/>
    <p:sldId id="682" r:id="rId60"/>
    <p:sldId id="632" r:id="rId61"/>
    <p:sldId id="664" r:id="rId62"/>
    <p:sldId id="668" r:id="rId63"/>
    <p:sldId id="671" r:id="rId64"/>
    <p:sldId id="683" r:id="rId65"/>
    <p:sldId id="684" r:id="rId66"/>
    <p:sldId id="691" r:id="rId67"/>
    <p:sldId id="669" r:id="rId68"/>
    <p:sldId id="685" r:id="rId69"/>
    <p:sldId id="686" r:id="rId70"/>
    <p:sldId id="688" r:id="rId71"/>
    <p:sldId id="687" r:id="rId72"/>
    <p:sldId id="689" r:id="rId73"/>
    <p:sldId id="690" r:id="rId74"/>
    <p:sldId id="692" r:id="rId75"/>
    <p:sldId id="696" r:id="rId76"/>
    <p:sldId id="693" r:id="rId77"/>
    <p:sldId id="695" r:id="rId78"/>
    <p:sldId id="694" r:id="rId79"/>
    <p:sldId id="698" r:id="rId80"/>
    <p:sldId id="697" r:id="rId81"/>
    <p:sldId id="700" r:id="rId82"/>
    <p:sldId id="701" r:id="rId83"/>
    <p:sldId id="699" r:id="rId84"/>
    <p:sldId id="441" r:id="rId85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EEE0A64-0855-49E0-91F4-760D61116058}">
          <p14:sldIdLst>
            <p14:sldId id="273"/>
          </p14:sldIdLst>
        </p14:section>
        <p14:section name="无标题节" id="{78B59C43-CFD9-4114-84C4-46918B499752}">
          <p14:sldIdLst>
            <p14:sldId id="256"/>
            <p14:sldId id="638"/>
            <p14:sldId id="642"/>
            <p14:sldId id="641"/>
            <p14:sldId id="640"/>
            <p14:sldId id="646"/>
            <p14:sldId id="647"/>
            <p14:sldId id="645"/>
            <p14:sldId id="639"/>
            <p14:sldId id="609"/>
            <p14:sldId id="608"/>
            <p14:sldId id="607"/>
            <p14:sldId id="655"/>
            <p14:sldId id="611"/>
            <p14:sldId id="615"/>
            <p14:sldId id="614"/>
            <p14:sldId id="613"/>
            <p14:sldId id="612"/>
            <p14:sldId id="616"/>
            <p14:sldId id="619"/>
            <p14:sldId id="618"/>
            <p14:sldId id="620"/>
            <p14:sldId id="648"/>
            <p14:sldId id="650"/>
            <p14:sldId id="624"/>
            <p14:sldId id="623"/>
            <p14:sldId id="628"/>
            <p14:sldId id="629"/>
            <p14:sldId id="652"/>
            <p14:sldId id="702"/>
            <p14:sldId id="653"/>
            <p14:sldId id="631"/>
            <p14:sldId id="622"/>
            <p14:sldId id="630"/>
            <p14:sldId id="659"/>
            <p14:sldId id="660"/>
            <p14:sldId id="656"/>
            <p14:sldId id="658"/>
            <p14:sldId id="634"/>
            <p14:sldId id="633"/>
            <p14:sldId id="661"/>
            <p14:sldId id="657"/>
            <p14:sldId id="670"/>
            <p14:sldId id="663"/>
            <p14:sldId id="665"/>
            <p14:sldId id="672"/>
            <p14:sldId id="666"/>
            <p14:sldId id="673"/>
            <p14:sldId id="675"/>
            <p14:sldId id="674"/>
            <p14:sldId id="676"/>
            <p14:sldId id="677"/>
            <p14:sldId id="678"/>
            <p14:sldId id="667"/>
            <p14:sldId id="679"/>
            <p14:sldId id="680"/>
            <p14:sldId id="681"/>
            <p14:sldId id="682"/>
            <p14:sldId id="632"/>
            <p14:sldId id="664"/>
            <p14:sldId id="668"/>
            <p14:sldId id="671"/>
            <p14:sldId id="683"/>
            <p14:sldId id="684"/>
            <p14:sldId id="691"/>
            <p14:sldId id="669"/>
            <p14:sldId id="685"/>
            <p14:sldId id="686"/>
            <p14:sldId id="688"/>
            <p14:sldId id="687"/>
            <p14:sldId id="689"/>
            <p14:sldId id="690"/>
            <p14:sldId id="692"/>
            <p14:sldId id="696"/>
            <p14:sldId id="693"/>
            <p14:sldId id="695"/>
            <p14:sldId id="694"/>
            <p14:sldId id="698"/>
            <p14:sldId id="697"/>
            <p14:sldId id="700"/>
            <p14:sldId id="701"/>
            <p14:sldId id="699"/>
            <p14:sldId id="4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28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161A"/>
    <a:srgbClr val="843C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15" y="77"/>
      </p:cViewPr>
      <p:guideLst>
        <p:guide orient="horz" pos="2232"/>
        <p:guide pos="280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2764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49156" y="1279287"/>
            <a:ext cx="4605433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89059" y="967105"/>
            <a:ext cx="8965406" cy="16510"/>
          </a:xfrm>
          <a:prstGeom prst="line">
            <a:avLst/>
          </a:prstGeom>
          <a:ln w="412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壹号土鸡蛋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7553" y="161925"/>
            <a:ext cx="1966913" cy="665480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D7636-5BE1-44BC-BB5F-15739D9E18E1}" type="datetimeFigureOut">
              <a:rPr lang="zh-CN" altLang="en-US" smtClean="0"/>
              <a:t>2020-09-09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89059" y="967105"/>
            <a:ext cx="8965406" cy="16510"/>
          </a:xfrm>
          <a:prstGeom prst="line">
            <a:avLst/>
          </a:prstGeom>
          <a:ln w="412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壹号土鸡蛋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087553" y="161925"/>
            <a:ext cx="1966913" cy="665480"/>
          </a:xfrm>
          <a:prstGeom prst="rect">
            <a:avLst/>
          </a:prstGeom>
        </p:spPr>
      </p:pic>
      <p:sp>
        <p:nvSpPr>
          <p:cNvPr id="9" name="页脚占位符 4"/>
          <p:cNvSpPr>
            <a:spLocks noGrp="1"/>
          </p:cNvSpPr>
          <p:nvPr userDrawn="1"/>
        </p:nvSpPr>
        <p:spPr>
          <a:xfrm>
            <a:off x="88583" y="6356350"/>
            <a:ext cx="8965883" cy="36512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/>
              <a:t>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广东壹号食品股份有限公司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只做健康食品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Relationship Id="rId4" Type="http://schemas.openxmlformats.org/officeDocument/2006/relationships/image" Target="../media/image5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.xml"/><Relationship Id="rId4" Type="http://schemas.openxmlformats.org/officeDocument/2006/relationships/image" Target="../media/image5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9.xml"/><Relationship Id="rId4" Type="http://schemas.openxmlformats.org/officeDocument/2006/relationships/image" Target="../media/image6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0.xml"/><Relationship Id="rId4" Type="http://schemas.openxmlformats.org/officeDocument/2006/relationships/image" Target="../media/image6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1.xml"/><Relationship Id="rId4" Type="http://schemas.openxmlformats.org/officeDocument/2006/relationships/image" Target="../media/image6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type="subTitle"/>
          </p:nvPr>
        </p:nvSpPr>
        <p:spPr>
          <a:xfrm>
            <a:off x="1694815" y="4500880"/>
            <a:ext cx="6043295" cy="1220470"/>
          </a:xfrm>
        </p:spPr>
        <p:txBody>
          <a:bodyPr wrap="square" anchor="t">
            <a:noAutofit/>
            <a:scene3d>
              <a:camera prst="orthographicFront"/>
              <a:lightRig rig="threePt" dir="t"/>
            </a:scene3d>
          </a:bodyPr>
          <a:lstStyle>
            <a:lvl1pPr marL="0" lvl="0" indent="0" algn="ctr">
              <a:defRPr kern="1200"/>
            </a:lvl1pPr>
            <a:lvl2pPr marL="457200" lvl="1" indent="-457200" algn="ctr">
              <a:defRPr kern="1200"/>
            </a:lvl2pPr>
            <a:lvl3pPr marL="914400" lvl="2" indent="-914400" algn="ctr">
              <a:defRPr kern="1200"/>
            </a:lvl3pPr>
            <a:lvl4pPr marL="1371600" lvl="3" indent="-1371600" algn="ctr">
              <a:defRPr kern="1200"/>
            </a:lvl4pPr>
            <a:lvl5pPr marL="1828800" lvl="4" indent="-1828800" algn="ctr">
              <a:defRPr kern="1200"/>
            </a:lvl5pPr>
          </a:lstStyle>
          <a:p>
            <a:pPr marL="0" lvl="0" algn="ctr" fontAlgn="ctr">
              <a:lnSpc>
                <a:spcPct val="140000"/>
              </a:lnSpc>
              <a:buNone/>
            </a:pPr>
            <a:r>
              <a:rPr lang="zh-CN" altLang="en-US" sz="2400" b="1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（蛋品生产）行政服务部：廖彩玉</a:t>
            </a:r>
          </a:p>
          <a:p>
            <a:pPr marL="0" lvl="0" algn="ctr" fontAlgn="ctr">
              <a:lnSpc>
                <a:spcPct val="140000"/>
              </a:lnSpc>
              <a:buNone/>
            </a:pPr>
            <a:r>
              <a:rPr lang="en-US" altLang="zh-CN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2019</a:t>
            </a:r>
            <a:r>
              <a:rPr lang="zh-CN" altLang="en-US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lang="en-US" altLang="zh-CN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27</a:t>
            </a:r>
            <a:r>
              <a:rPr lang="zh-CN" altLang="en-US" sz="2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</a:p>
        </p:txBody>
      </p:sp>
      <p:sp>
        <p:nvSpPr>
          <p:cNvPr id="8" name="Rectangle 2"/>
          <p:cNvSpPr>
            <a:spLocks noGrp="1"/>
          </p:cNvSpPr>
          <p:nvPr>
            <p:ph type="ctrTitle"/>
          </p:nvPr>
        </p:nvSpPr>
        <p:spPr>
          <a:xfrm>
            <a:off x="830260" y="1505901"/>
            <a:ext cx="7772402" cy="2736850"/>
          </a:xfrm>
        </p:spPr>
        <p:txBody>
          <a:bodyPr wrap="square" anchor="ctr">
            <a:scene3d>
              <a:camera prst="orthographicFront"/>
              <a:lightRig rig="threePt" dir="t"/>
            </a:scene3d>
          </a:bodyPr>
          <a:lstStyle>
            <a:lvl1pPr lvl="0">
              <a:defRPr kern="1200"/>
            </a:lvl1pPr>
          </a:lstStyle>
          <a:p>
            <a:pPr lvl="0" algn="ctr" eaLnBrk="1" fontAlgn="base" hangingPunct="1"/>
            <a:r>
              <a:rPr lang="zh-CN" altLang="en-US" sz="4800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管家婆系统进销存操作培训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管家婆系统的计价方式？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17345" y="1952625"/>
            <a:ext cx="5909945" cy="316928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4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统一使用：</a:t>
            </a:r>
          </a:p>
          <a:p>
            <a:pPr algn="ctr"/>
            <a:endParaRPr lang="zh-CN" altLang="en-US" sz="40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6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全月平均法</a:t>
            </a:r>
          </a:p>
          <a:p>
            <a:pPr algn="ctr"/>
            <a:endParaRPr lang="zh-CN" altLang="en-US" sz="60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670" y="1184275"/>
            <a:ext cx="5298440" cy="35363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77240" y="4933315"/>
            <a:ext cx="78835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提醒！</a:t>
            </a: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初次登录，用户名为员工的姓名，没有密码。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35" y="1080770"/>
            <a:ext cx="8812530" cy="49949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如何设置个人的登录密码？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7395" y="191135"/>
            <a:ext cx="2536825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目  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13255" y="1351915"/>
            <a:ext cx="4381500" cy="4154170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ysDot"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请购单（后勤</a:t>
            </a:r>
            <a:r>
              <a:rPr lang="en-US" alt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仓管）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进货订单（采购）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进货单（仓管）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其他出库单（仓管）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库存盘点（仓管）</a:t>
            </a: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报损单</a:t>
            </a: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（仓管）</a:t>
            </a:r>
            <a:endParaRPr lang="zh-CN" sz="22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报溢单</a:t>
            </a:r>
            <a:r>
              <a:rPr lang="zh-CN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（仓管）</a:t>
            </a:r>
            <a:endParaRPr lang="zh-CN" sz="22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报表查询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6450" y="2200275"/>
            <a:ext cx="7389495" cy="1938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3600">
                <a:ln/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第一部分：请购单</a:t>
            </a:r>
          </a:p>
          <a:p>
            <a:endParaRPr lang="zh-CN" altLang="en-US" sz="2800">
              <a:ln/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ln/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子公司人员统一递交采购需求给下单人，下单人负责在管家婆系统制作请购单。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15" y="1237615"/>
            <a:ext cx="8472805" cy="47301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40" y="1264920"/>
            <a:ext cx="7705725" cy="41706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申购单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75" y="1303655"/>
            <a:ext cx="8451850" cy="46145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70" y="1133475"/>
            <a:ext cx="7952105" cy="48367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65" y="1193800"/>
            <a:ext cx="8028940" cy="50368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43635" y="1430020"/>
            <a:ext cx="7015480" cy="3291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管家婆是什么？</a:t>
            </a:r>
            <a:endParaRPr lang="zh-CN" altLang="en-US" sz="280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管家婆库存管理软件是一款库存管理系统，可以帮助我们轻松管理商品出入库，库存查询，库存盘点，随时掌控实际库存情况。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" y="1121410"/>
            <a:ext cx="7889240" cy="49345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203325"/>
            <a:ext cx="8628380" cy="45777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申购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10" y="1218565"/>
            <a:ext cx="8476615" cy="47548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申购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15" y="1259205"/>
            <a:ext cx="8431530" cy="44970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3040" y="30480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线上审批流程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9595" y="1721485"/>
            <a:ext cx="760793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鉴于基地下单的申购单，经过层层审批制度，多次扫描、打印，最终到达采购部门的时候，纸质申购单已经模糊不清，严重影响采购效率及影响报账。</a:t>
            </a:r>
          </a:p>
          <a:p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</a:p>
          <a:p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所以，为了解决这个问题，在管家婆系统下达的请购单，直接</a:t>
            </a:r>
            <a:r>
              <a:rPr lang="zh-CN" altLang="en-US" sz="2400">
                <a:ln/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在管家婆系统走线上审批流程</a:t>
            </a:r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  <a:p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</a:p>
          <a:p>
            <a:endParaRPr lang="zh-CN" altLang="en-US" sz="2400">
              <a:ln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以下为各子公司的审批流程，详细请看下一页：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95" y="1042670"/>
            <a:ext cx="8392160" cy="52736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" y="1093470"/>
            <a:ext cx="8014335" cy="48761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线上审批请购单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15" y="1229995"/>
            <a:ext cx="8294370" cy="48520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线上审批请购单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" y="1075055"/>
            <a:ext cx="8481060" cy="513270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线上审批请购单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20" y="1137285"/>
            <a:ext cx="7493000" cy="51060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线上审批请购单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仓库的设立</a:t>
            </a:r>
          </a:p>
        </p:txBody>
      </p:sp>
      <p:graphicFrame>
        <p:nvGraphicFramePr>
          <p:cNvPr id="6" name="表格 5"/>
          <p:cNvGraphicFramePr/>
          <p:nvPr/>
        </p:nvGraphicFramePr>
        <p:xfrm>
          <a:off x="886460" y="1093470"/>
          <a:ext cx="7290435" cy="5119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6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94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仓库名称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75B5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备注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6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蛋品生产办公室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各二级部门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蛋品生产二级部门申购物品，统一在“蛋品生产中心”仓库下单和做出入库单据。各二级部门申购的物品，到仓后，直接领走，由各部门自行管理使用。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生物技术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统一文员管理进销存。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广州壹号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孵化场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广州壹号设立一个仓库；水建场、水轱陂两个基地的物品从广州壹号仓批量领取，基地再自行管理进销存领用手续。其余部门根据需要领用，统一在仓库保管。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83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水建场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25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水轱陂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生产部门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4995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云梦壹号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饲料厂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云梦壹号设立一个仓库，饲料厂和生产基地作为领用部门。饲料厂的物品建议批量领取，自行保管。基地可结合实际情况定夺。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生产部门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7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职能部门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职能部门的申购的物品，原则上来说通过仓库办理出入库手续，直接领走。不建议保留物品在仓库管理。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德州壹号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生产部门、职能部门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rowSpan="5"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职能部门申购的物品到仓，仓库办理出入库手续，直接领走自行保管使用，不建议保留物品在仓库管理。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胶河壹号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阳泉壹号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南通壹号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三天鲜销售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该仓库专门给三天鲜的广州销售部、深圳销售部使用。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代叔云仓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费用挂靠在广东壹号食品股份有限公司的物品，统一在这个仓库制单。主要是给（蛋品生产）销售部使用。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08330">
                <a:tc gridSpan="4"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备注：</a:t>
                      </a:r>
                    </a:p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1、职能部门：指的是基地里的采购、财务、行政后勤部门，其余部门称之为生产部门。</a:t>
                      </a:r>
                    </a:p>
                    <a:p>
                      <a:pPr indent="0" algn="l">
                        <a:buNone/>
                      </a:pPr>
                      <a:r>
                        <a:rPr lang="zh-CN" sz="8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2、各二级部门：指的是蛋品生产中心下面的：行政服务部、技术部、基建部、销售部、品控部、仓储部等。</a:t>
                      </a:r>
                      <a:endParaRPr lang="en-US" altLang="en-US" sz="800" b="0">
                        <a:solidFill>
                          <a:srgbClr val="FF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60" y="1179195"/>
            <a:ext cx="8014335" cy="47015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3040" y="314325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请购单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10" y="1353820"/>
            <a:ext cx="7652385" cy="41509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500" y="2200275"/>
            <a:ext cx="7113270" cy="2368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ln/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第二部分：进货订单</a:t>
            </a:r>
            <a:endParaRPr lang="zh-CN" altLang="en-US" sz="2800">
              <a:ln/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>
              <a:ln/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ln/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子公司人员下达请购单后，走完审批流程，请购单最终流转到采购部，采购部人员将制作进货订单给供应商进行采购。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、进货订单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55" y="1188720"/>
            <a:ext cx="7729855" cy="48964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85" y="1995805"/>
            <a:ext cx="7915910" cy="42138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、进货订单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78280" y="1127760"/>
            <a:ext cx="5297805" cy="7988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方法</a:t>
            </a:r>
            <a:r>
              <a:rPr lang="en-US" altLang="zh-CN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  <a:r>
              <a:rPr lang="zh-CN" altLang="en-US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：生单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、进货订单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280795"/>
            <a:ext cx="8588375" cy="43237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、进货订单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3680" y="1354455"/>
            <a:ext cx="4055745" cy="7988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方法</a:t>
            </a:r>
            <a:r>
              <a:rPr lang="en-US" altLang="zh-CN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</a:t>
            </a:r>
            <a:r>
              <a:rPr lang="zh-CN" altLang="en-US" sz="4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：选单</a:t>
            </a:r>
          </a:p>
        </p:txBody>
      </p:sp>
      <p:pic>
        <p:nvPicPr>
          <p:cNvPr id="52228" name="图片 3" descr="4S`G[{FQT`WO(8BF{~C{W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850" y="1022668"/>
            <a:ext cx="4729163" cy="3629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4" descr="_{5%XI6LMDRPFS11DBLQCV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80" y="2497455"/>
            <a:ext cx="6505575" cy="36099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、进货订单</a:t>
            </a:r>
          </a:p>
        </p:txBody>
      </p:sp>
      <p:pic>
        <p:nvPicPr>
          <p:cNvPr id="53251" name="图片占位符 9"/>
          <p:cNvPicPr>
            <a:picLocks noGrp="1" noChangeAspect="1"/>
          </p:cNvPicPr>
          <p:nvPr>
            <p:ph type="pic" idx="1" hasCustomPrompt="1"/>
            <p:custDataLst>
              <p:tags r:id="rId2"/>
            </p:custDataLst>
          </p:nvPr>
        </p:nvPicPr>
        <p:blipFill>
          <a:blip r:embed="rId4"/>
          <a:srcRect l="12492" r="12492"/>
          <a:stretch>
            <a:fillRect/>
          </a:stretch>
        </p:blipFill>
        <p:spPr>
          <a:xfrm>
            <a:off x="808673" y="1888490"/>
            <a:ext cx="7526337" cy="4343400"/>
          </a:xfrm>
        </p:spPr>
      </p:pic>
      <p:sp>
        <p:nvSpPr>
          <p:cNvPr id="2" name="文本框 1"/>
          <p:cNvSpPr txBox="1"/>
          <p:nvPr/>
        </p:nvSpPr>
        <p:spPr>
          <a:xfrm>
            <a:off x="1023620" y="1163955"/>
            <a:ext cx="637476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根据系统的提示操作即可！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500" y="2200275"/>
            <a:ext cx="7113270" cy="2368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第三部分：进货单</a:t>
            </a:r>
            <a:r>
              <a:rPr lang="en-US" alt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采购回来的物品需要办理入库手续，这个时候做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也就是平常我们所说的入库单。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89660"/>
            <a:ext cx="5899150" cy="40112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17550" y="5407025"/>
            <a:ext cx="749935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00">
                <a:solidFill>
                  <a:srgbClr val="FF0000"/>
                </a:solidFill>
              </a:rPr>
              <a:t>    </a:t>
            </a:r>
            <a:r>
              <a:rPr lang="zh-CN" altLang="en-US" sz="2300">
                <a:solidFill>
                  <a:srgbClr val="FF0000"/>
                </a:solidFill>
              </a:rPr>
              <a:t>所有的物品到达仓库，须先验收，验收合格的物品，才可办理入库手续，也就是办理进货单。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物品的分类</a:t>
            </a:r>
          </a:p>
        </p:txBody>
      </p:sp>
      <p:graphicFrame>
        <p:nvGraphicFramePr>
          <p:cNvPr id="4" name="表格 3"/>
          <p:cNvGraphicFramePr/>
          <p:nvPr/>
        </p:nvGraphicFramePr>
        <p:xfrm>
          <a:off x="368300" y="1065530"/>
          <a:ext cx="8318500" cy="50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3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29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56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46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一级分类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一级编码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二级分类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二级编码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备注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30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其他类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办公用品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用于办公室的设备、物品。比如电脑、路由器等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劳保用品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床上用品、胶手套、帽子、鞋子、衣服等用品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7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日用品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厨房物品、清洁用品：搞卫生、装垃圾的物品。比如垃圾袋、扫把、拖把等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生产用品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除了上述的物品，其余的统称生产用品。主要是备品备件、生产用具等。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6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饲料类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饲料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2001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主要是广州壹号使用。六大基地已经上线ERP蛋品库存系统，饲料统一在ERP系统下单采购及管理。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730">
                <a:tc row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药品类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row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保健药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3001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row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1、因为广州壹号公司还没上线ERP系统，所以广州壹号的药品全部在管家婆系统下单采购、管理。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2、六大基地已经上线ERP蛋品库存系统，常规药品统一在ERP系统下单采购及管理。极个别的药品才需要在管家婆系统下单采购及管理。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7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消毒药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3002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7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医疗器械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3003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疫苗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3004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7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治疗药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3005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包材类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包材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4001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主要是广州壹号使用。六大基地已经上线ERP蛋品库存系统，包材统一在ERP系统下单采购及管理。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7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种蛋类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种蛋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5001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主要是广州壹号使用。其他基地都没有种蛋这类物品。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27380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编码规则、举例说明：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其他类→办公用品→白板笔</a:t>
                      </a:r>
                    </a:p>
                    <a:p>
                      <a:pPr indent="0">
                        <a:buNone/>
                      </a:pPr>
                      <a:r>
                        <a:rPr lang="en-US" sz="11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</a:rPr>
                        <a:t>10010001</a:t>
                      </a:r>
                      <a:endParaRPr lang="en-US" altLang="en-US" sz="1100" b="1">
                        <a:solidFill>
                          <a:srgbClr val="FF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65" y="1146810"/>
            <a:ext cx="8541385" cy="49695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图片占位符 9"/>
          <p:cNvPicPr>
            <a:picLocks noGrp="1" noChangeAspect="1"/>
          </p:cNvPicPr>
          <p:nvPr>
            <p:ph type="pic" idx="1" hasCustomPrompt="1"/>
            <p:custDataLst>
              <p:tags r:id="rId2"/>
            </p:custDataLst>
          </p:nvPr>
        </p:nvPicPr>
        <p:blipFill>
          <a:blip r:embed="rId4"/>
          <a:srcRect l="12492" r="12492"/>
          <a:stretch>
            <a:fillRect/>
          </a:stretch>
        </p:blipFill>
        <p:spPr>
          <a:xfrm>
            <a:off x="438785" y="1361440"/>
            <a:ext cx="4721225" cy="4115435"/>
          </a:xfrm>
        </p:spPr>
      </p:pic>
      <p:sp>
        <p:nvSpPr>
          <p:cNvPr id="2" name="文本框 1"/>
          <p:cNvSpPr txBox="1"/>
          <p:nvPr/>
        </p:nvSpPr>
        <p:spPr>
          <a:xfrm>
            <a:off x="5493385" y="1361440"/>
            <a:ext cx="2911475" cy="6756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方法</a:t>
            </a:r>
            <a:r>
              <a:rPr lang="en-US" altLang="zh-CN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  <a:r>
              <a:rPr lang="zh-CN" altLang="en-US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：生单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93385" y="3315335"/>
            <a:ext cx="3255645" cy="1783715"/>
          </a:xfrm>
          <a:prstGeom prst="rect">
            <a:avLst/>
          </a:prstGeom>
          <a:noFill/>
          <a:ln w="28575" cmpd="sng">
            <a:solidFill>
              <a:srgbClr val="00B05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zh-CN" altLang="en-US" sz="2200"/>
              <a:t>第一步：选择</a:t>
            </a:r>
            <a:r>
              <a:rPr lang="en-US" altLang="zh-CN" sz="2200"/>
              <a:t>“</a:t>
            </a:r>
            <a:r>
              <a:rPr lang="zh-CN" altLang="en-US" sz="2200"/>
              <a:t>生单</a:t>
            </a:r>
            <a:r>
              <a:rPr lang="en-US" altLang="zh-CN" sz="2200"/>
              <a:t>”</a:t>
            </a:r>
          </a:p>
          <a:p>
            <a:r>
              <a:rPr lang="zh-CN" altLang="en-US" sz="2200"/>
              <a:t>第二步：选择你要办理入库的物品及供应商信息，根据系统提示操作。</a:t>
            </a:r>
          </a:p>
          <a:p>
            <a:r>
              <a:rPr lang="zh-CN" altLang="en-US" sz="2200"/>
              <a:t>第三步：最终保存即可。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5" name="图片 5" descr="M%5YXPT)@{A@2$Q]UC5Q%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655" y="1109980"/>
            <a:ext cx="3638550" cy="4189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36270" y="1785620"/>
            <a:ext cx="3255645" cy="178371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zh-CN" altLang="en-US" sz="2200"/>
              <a:t>第一步：选择</a:t>
            </a:r>
            <a:r>
              <a:rPr lang="en-US" altLang="zh-CN" sz="2200"/>
              <a:t>“</a:t>
            </a:r>
            <a:r>
              <a:rPr lang="zh-CN" altLang="en-US" sz="2200"/>
              <a:t>选单</a:t>
            </a:r>
            <a:r>
              <a:rPr lang="en-US" altLang="zh-CN" sz="2200"/>
              <a:t>”</a:t>
            </a:r>
          </a:p>
          <a:p>
            <a:r>
              <a:rPr lang="zh-CN" altLang="en-US" sz="2200"/>
              <a:t>第二步：选择你要办理入库的物品及供应商信息，根据系统提示操作。</a:t>
            </a:r>
          </a:p>
          <a:p>
            <a:r>
              <a:rPr lang="zh-CN" altLang="en-US" sz="2200"/>
              <a:t>第三步：最终保存即可。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9905" y="1109980"/>
            <a:ext cx="3208020" cy="6756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方法</a:t>
            </a:r>
            <a:r>
              <a:rPr lang="en-US" altLang="zh-CN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  <a:r>
              <a:rPr lang="zh-CN" altLang="en-US" sz="3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：选单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</a:p>
        </p:txBody>
      </p:sp>
      <p:pic>
        <p:nvPicPr>
          <p:cNvPr id="57347" name="图片占位符 9"/>
          <p:cNvPicPr>
            <a:picLocks noGrp="1" noChangeAspect="1"/>
          </p:cNvPicPr>
          <p:nvPr>
            <p:ph type="pic" idx="1" hasCustomPrompt="1"/>
            <p:custDataLst>
              <p:tags r:id="rId2"/>
            </p:custDataLst>
          </p:nvPr>
        </p:nvPicPr>
        <p:blipFill>
          <a:blip r:embed="rId5"/>
          <a:srcRect l="12492" r="12492"/>
          <a:stretch>
            <a:fillRect/>
          </a:stretch>
        </p:blipFill>
        <p:spPr>
          <a:xfrm>
            <a:off x="300673" y="3867468"/>
            <a:ext cx="4627562" cy="2155825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入库单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60" y="1197610"/>
            <a:ext cx="7315200" cy="4876800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lgDash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、其他出库单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出库单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5500" y="2200275"/>
            <a:ext cx="7113270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第四部分：其他出库单</a:t>
            </a:r>
            <a:r>
              <a:rPr lang="en-US" alt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出库单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领用物品的时候，请让领用人</a:t>
            </a:r>
            <a:r>
              <a:rPr 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先提供有相关领导审批的领用单（纸质版）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，然后再给予领用物品，并且</a:t>
            </a:r>
            <a:r>
              <a:rPr 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在管家婆系统做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其他出库单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339215"/>
            <a:ext cx="8796655" cy="50063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、其他出库单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出库单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、其他出库单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出库单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85" y="1136015"/>
            <a:ext cx="7784465" cy="42398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74725" y="5673090"/>
            <a:ext cx="7162800" cy="46037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特别提醒！物品坚持先进先出原则！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、其他出库单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出库单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0" y="1132205"/>
            <a:ext cx="7526020" cy="4984750"/>
          </a:xfrm>
          <a:prstGeom prst="rect">
            <a:avLst/>
          </a:prstGeom>
          <a:ln w="28575" cmpd="sng">
            <a:solidFill>
              <a:schemeClr val="accent2">
                <a:lumMod val="75000"/>
              </a:schemeClr>
            </a:solidFill>
            <a:prstDash val="dash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95655" y="1779905"/>
            <a:ext cx="711327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第五部分：</a:t>
            </a:r>
            <a:r>
              <a:rPr 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库存盘点</a:t>
            </a:r>
            <a:endParaRPr lang="zh-CN" altLang="en-US" sz="36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盘点的时候，请登录管家婆系统，首页界面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→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库存管理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→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库存盘点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endParaRPr lang="zh-CN" altLang="en-US" sz="220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0" y="1266825"/>
            <a:ext cx="8380095" cy="46843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权限的分配</a:t>
            </a:r>
          </a:p>
        </p:txBody>
      </p:sp>
      <p:graphicFrame>
        <p:nvGraphicFramePr>
          <p:cNvPr id="2" name="表格 1"/>
          <p:cNvGraphicFramePr/>
          <p:nvPr/>
        </p:nvGraphicFramePr>
        <p:xfrm>
          <a:off x="735965" y="1118870"/>
          <a:ext cx="7485380" cy="5172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8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4040">
                <a:tc grid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请购组名单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子公司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姓名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部门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岗位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德州壹号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陈英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(德州)后勤部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行政组长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傅华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(德州)品控仓储组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胶河壹号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朱美兰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(青岛)后勤部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文员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阳泉壹号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孟宜浩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(阳泉)后勤部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文员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云梦壹号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廖芳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(云梦)后勤部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文员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南通壹号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曹铃铃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(南通)后勤部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行政专员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金朋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(南通)鸡场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区长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刘芷颖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(三天鲜)后勤部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行政助理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三天鲜销售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罗凤杰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(三天鲜)蛋品销售二部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内勤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生物技术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张雪琴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(生物技术)后勤部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行政助理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蛋品生产办公室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廖姣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(蛋品生产)行政服务部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行政专员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广州壹号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肖晓霞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(广州壹号)孵化厂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蛋品生产销售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余波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销售部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仓库主管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95020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备注：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以上人员负责其对应的子公司/部门在管家婆系统下“请购单”及查询各自“仓库库存”的操作。比如：胶河壹号朱美兰负责在管家婆系统下请购单。</a:t>
                      </a:r>
                      <a:endParaRPr lang="en-US" altLang="en-US" sz="1100" b="0">
                        <a:solidFill>
                          <a:srgbClr val="FF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库存盘点步骤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15" y="1156970"/>
            <a:ext cx="8115935" cy="4544060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库存盘点步骤 (3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1174750"/>
            <a:ext cx="8277225" cy="4838700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库存盘点步骤 (4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1301750"/>
            <a:ext cx="7837805" cy="447738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库存盘点步骤 (5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1231265"/>
            <a:ext cx="7923530" cy="466407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、库存盘点</a:t>
            </a:r>
            <a:endParaRPr 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9965" y="1775460"/>
            <a:ext cx="7164070" cy="3538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</a:t>
            </a:r>
            <a:r>
              <a:rPr lang="en-US" altLang="zh-CN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库存盘点</a:t>
            </a:r>
            <a:r>
              <a:rPr lang="en-US" altLang="zh-CN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做盘点工作，可以自动生成盘点表，然后对照着盘点表，进行实物盘点，实物盘点的数据先记录到纸质的盘点表表格上，然后需要手工填入系统的表格，系统会根据库存数量及盘点的实际数量，去自动生成报损单或者报溢单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15365" y="1292225"/>
            <a:ext cx="7113270" cy="41541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第六部分：</a:t>
            </a:r>
            <a:r>
              <a:rPr 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报损单</a:t>
            </a:r>
            <a:r>
              <a:rPr lang="en-US" alt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盘亏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当账面数量＞实际物品梳理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盘亏</a:t>
            </a: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盘亏：请做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报损单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</a:p>
          <a:p>
            <a:endParaRPr lang="en-US" alt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盘亏发生的一般原因：</a:t>
            </a:r>
          </a:p>
          <a:p>
            <a:r>
              <a:rPr lang="en-US" alt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、领出物品，未及时办理</a:t>
            </a:r>
            <a:r>
              <a:rPr lang="en-US" alt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其他出库单</a:t>
            </a:r>
            <a:r>
              <a:rPr lang="en-US" alt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</a:p>
          <a:p>
            <a:r>
              <a:rPr lang="en-US" alt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、办理出库的时候，制单的数量填写错误</a:t>
            </a:r>
          </a:p>
          <a:p>
            <a:r>
              <a:rPr lang="en-US" altLang="zh-CN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、入库的物品规格数量与实际不符，这种情况极少可能！</a:t>
            </a:r>
            <a:endParaRPr lang="en-US" altLang="zh-CN" sz="22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" y="1339215"/>
            <a:ext cx="7983855" cy="46329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报损单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报损单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" y="1317625"/>
            <a:ext cx="8466455" cy="455358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报损单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1209675"/>
            <a:ext cx="7480300" cy="443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4710" y="1470025"/>
            <a:ext cx="7113270" cy="4723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第七部分：</a:t>
            </a:r>
            <a:r>
              <a:rPr 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报溢单</a:t>
            </a:r>
            <a:r>
              <a:rPr lang="en-US" alt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盘盈</a:t>
            </a: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当账面数量＜实际物品梳理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=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盘盈</a:t>
            </a:r>
          </a:p>
          <a:p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盘盈：请做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报溢单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</a:p>
          <a:p>
            <a:endParaRPr lang="en-US" alt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盘盈发生的一般原因：</a:t>
            </a:r>
          </a:p>
          <a:p>
            <a:r>
              <a:rPr lang="en-US" altLang="zh-CN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、做了其他出库单，实际没有领出。</a:t>
            </a:r>
          </a:p>
          <a:p>
            <a:r>
              <a:rPr lang="en-US" altLang="zh-CN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、出库单的出库数量与实际出库数量不符。</a:t>
            </a:r>
          </a:p>
          <a:p>
            <a:r>
              <a:rPr lang="en-US" altLang="zh-CN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5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、供应商送货的数量比送货单数量要多，这种情况极少。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/>
        </p:nvGraphicFramePr>
        <p:xfrm>
          <a:off x="939800" y="1067435"/>
          <a:ext cx="7372985" cy="511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3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5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8020">
                <a:tc grid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仓库组名单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2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子公司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姓名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部门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岗位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德州壹号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傅华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(德州)品控仓储组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胶河壹号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刘晓通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(青岛)品控仓储组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阳泉壹号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郑永祥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(阳泉)品控仓储组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仓管组长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云梦壹号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杨柳柳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(云梦)品控仓储组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南通壹号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胡凤霞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(南通)品控仓储组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仓管组长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1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孙嘉美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(三天鲜)品控仓储组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三天鲜销售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罗凤杰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(三天鲜)蛋品销售二部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内勤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生物技术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张雪琴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(生物技术)后勤部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行政助理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蛋品生产办公室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廖姣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(蛋品生产)行政服务部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行政专员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广州壹号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肖晓霞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(广州壹号)孵化厂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仓管员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蛋品生产销售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余波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销售部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仓库主管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33730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备注：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以上人员负责其对应的子公司仓库在管家婆系统做出入库、报损报溢单据及查看库存的操作。</a:t>
                      </a:r>
                      <a:endParaRPr lang="en-US" altLang="en-US" sz="1100" b="0">
                        <a:solidFill>
                          <a:srgbClr val="FF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权限的分配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90" y="1231265"/>
            <a:ext cx="8136255" cy="492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、报溢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35" y="1344295"/>
            <a:ext cx="8275955" cy="41973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、报溢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单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、报溢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1654175"/>
            <a:ext cx="8026400" cy="3549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4710" y="1785620"/>
            <a:ext cx="7113270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第八部分：</a:t>
            </a:r>
            <a:r>
              <a:rPr 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进货退货单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</a:p>
          <a:p>
            <a:r>
              <a:rPr lang="zh-CN" altLang="en-US" sz="25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物品办理完进货单（入库单）后，比如发生质量问题需要退货给供应商的，那么为了账目和实物数量相符，需要在管家婆系统做</a:t>
            </a:r>
            <a:r>
              <a:rPr lang="en-US" altLang="zh-CN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进货退货单</a:t>
            </a:r>
            <a:r>
              <a:rPr lang="en-US" altLang="zh-CN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、进货退货单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35" y="1398270"/>
            <a:ext cx="8253730" cy="467042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、进货退货单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85" y="1442085"/>
            <a:ext cx="8368030" cy="446595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、进货退货单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375" y="1135380"/>
            <a:ext cx="6952615" cy="49631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、其他入库单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4710" y="1785620"/>
            <a:ext cx="7113270" cy="366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第九部分：</a:t>
            </a:r>
            <a:r>
              <a:rPr lang="zh-CN" sz="36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其他入库单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</a:p>
          <a:p>
            <a:r>
              <a:rPr lang="zh-CN" altLang="en-US" sz="25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</a:p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当发生特殊情况的时候需要办理入库。</a:t>
            </a:r>
          </a:p>
          <a:p>
            <a:endParaRPr lang="zh-CN" altLang="en-US" sz="28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比如供应商赠送的物品；领用人领用多的物品退回仓库的。为区分开正常的入库（请购单），这个时候我们选择用</a:t>
            </a:r>
            <a:r>
              <a:rPr lang="en-US" altLang="zh-CN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其他入库单</a:t>
            </a:r>
            <a:r>
              <a:rPr lang="en-US" altLang="zh-CN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去办理该类情况的入库手续。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25" y="1487170"/>
            <a:ext cx="7793355" cy="4644390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、其他入库单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、其他入库单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45" y="1327785"/>
            <a:ext cx="8195310" cy="437959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权限的分配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861695" y="1139190"/>
          <a:ext cx="7410450" cy="5141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8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535"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采购组名单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3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仓库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姓名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易锡平、马荣育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三天鲜销售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易锡平、马荣育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生物技术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易锡平、马荣育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德州壹号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刘旭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胶河壹号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刘同希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云梦壹号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张俊东、马荣育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广州壹号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余希莉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蛋品生产办公室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余希莉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阳泉壹号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王佐文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南通壹号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候珏枫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以上所有仓库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吴迪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33475">
                <a:tc gridSpan="3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备注：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1、易锡平、马荣育：享有三天鲜、三天鲜销售、生物技术这3个仓库做“采购订单”及查询库存的权限。</a:t>
                      </a:r>
                    </a:p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2、吴迪：所有仓库做采购订单的权限，及所有仓库的库存的查看权限。</a:t>
                      </a:r>
                      <a:endParaRPr lang="en-US" altLang="en-US" sz="1100" b="0">
                        <a:solidFill>
                          <a:srgbClr val="FF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140" y="1055370"/>
            <a:ext cx="6903720" cy="51733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、其他入库单</a:t>
            </a:r>
            <a:endParaRPr lang="zh-CN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26310" y="1085215"/>
            <a:ext cx="5110480" cy="538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第十部分：</a:t>
            </a:r>
            <a:r>
              <a:rPr lang="zh-CN" sz="36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常用报表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25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《请购单查询》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《请购单明细表》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《进货订单汇总表》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《其他出库报表》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《库存余额表》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《库存分布情况表》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《库存明细表》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《滞销存货查询》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《畅销存货查询》</a:t>
            </a:r>
          </a:p>
          <a:p>
            <a:endParaRPr lang="zh-CN" altLang="en-US" sz="28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《请购单查询》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056005"/>
            <a:ext cx="3595370" cy="35407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345" y="1174750"/>
            <a:ext cx="5124450" cy="356044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8" name="文本框 7"/>
          <p:cNvSpPr txBox="1"/>
          <p:nvPr/>
        </p:nvSpPr>
        <p:spPr>
          <a:xfrm>
            <a:off x="676275" y="5041900"/>
            <a:ext cx="7824470" cy="119888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b="1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特别说明：</a:t>
            </a:r>
            <a:endParaRPr lang="zh-CN" altLang="en-US" b="1">
              <a:solidFill>
                <a:srgbClr val="FF0000"/>
              </a:solidFill>
            </a:endParaRPr>
          </a:p>
          <a:p>
            <a:r>
              <a:rPr lang="zh-CN" altLang="en-US" b="1">
                <a:solidFill>
                  <a:srgbClr val="FF0000"/>
                </a:solidFill>
              </a:rPr>
              <a:t>    取消手工编写采购订单号的主要原因：系统可以查询到某个子公司的所有请购单，同样可以分析子公司的请购频率。所有不用再这么麻烦自己编写一个采购订单号。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《请购单明细表》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083945"/>
            <a:ext cx="4926965" cy="3181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800" y="3027045"/>
            <a:ext cx="5113020" cy="33350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3680" y="4785360"/>
            <a:ext cx="3128645" cy="119888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特别说明：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    关注查询到货情况、订单的执行情况。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《进货订单汇总表》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600" y="1043940"/>
            <a:ext cx="4584700" cy="44088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680" y="2210435"/>
            <a:ext cx="3685540" cy="267652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《进货订单汇总表》</a:t>
            </a:r>
          </a:p>
          <a:p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《进货订单汇总明细表》</a:t>
            </a:r>
            <a:endParaRPr lang="zh-CN" altLang="en-US" sz="2800" b="1">
              <a:solidFill>
                <a:srgbClr val="FF0000"/>
              </a:solidFill>
            </a:endParaRPr>
          </a:p>
          <a:p>
            <a:r>
              <a:rPr lang="zh-CN" altLang="en-US" sz="2800" b="1">
                <a:solidFill>
                  <a:srgbClr val="FF0000"/>
                </a:solidFill>
              </a:rPr>
              <a:t>主要是采购人员使用的表格。</a:t>
            </a: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《其他出库报表》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080" y="1260475"/>
            <a:ext cx="5353050" cy="4514850"/>
          </a:xfrm>
          <a:prstGeom prst="rect">
            <a:avLst/>
          </a:prstGeom>
          <a:ln w="28575" cmpd="dbl">
            <a:solidFill>
              <a:schemeClr val="accent1">
                <a:shade val="50000"/>
              </a:schemeClr>
            </a:solidFill>
            <a:prstDash val="sysDot"/>
          </a:ln>
        </p:spPr>
      </p:pic>
      <p:sp>
        <p:nvSpPr>
          <p:cNvPr id="5" name="文本框 4"/>
          <p:cNvSpPr txBox="1"/>
          <p:nvPr/>
        </p:nvSpPr>
        <p:spPr>
          <a:xfrm>
            <a:off x="6085840" y="2170430"/>
            <a:ext cx="2624455" cy="1938020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特别说明：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    该表主要是查询物品领用情况，也就是物品的出库情况。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《库存余额表》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227455"/>
            <a:ext cx="4418965" cy="346646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2645" y="2761615"/>
            <a:ext cx="4067810" cy="330644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155065"/>
            <a:ext cx="4617720" cy="283527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《库存余额表》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495" y="1155065"/>
            <a:ext cx="3451225" cy="4161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2590" y="4617720"/>
            <a:ext cx="4700905" cy="1445260"/>
          </a:xfrm>
          <a:prstGeom prst="rect">
            <a:avLst/>
          </a:prstGeom>
          <a:noFill/>
          <a:ln w="28575" cmpd="dbl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</a:rPr>
              <a:t>特别说明：</a:t>
            </a:r>
          </a:p>
          <a:p>
            <a:endParaRPr lang="zh-CN" altLang="en-US" sz="2200" b="1">
              <a:solidFill>
                <a:srgbClr val="FF0000"/>
              </a:solidFill>
            </a:endParaRPr>
          </a:p>
          <a:p>
            <a:r>
              <a:rPr lang="zh-CN" altLang="en-US" sz="2200" b="1">
                <a:solidFill>
                  <a:srgbClr val="FF0000"/>
                </a:solidFill>
              </a:rPr>
              <a:t>该表主要是查询仓库库存数量、金额等。使用频率较高的一个报表。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45" y="1125220"/>
            <a:ext cx="3830955" cy="3398520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</p:pic>
      <p:sp>
        <p:nvSpPr>
          <p:cNvPr id="4" name="文本框 3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《库存分布情况表》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345" y="1182370"/>
            <a:ext cx="3639185" cy="3284220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</p:pic>
      <p:sp>
        <p:nvSpPr>
          <p:cNvPr id="6" name="文本框 5"/>
          <p:cNvSpPr txBox="1"/>
          <p:nvPr/>
        </p:nvSpPr>
        <p:spPr>
          <a:xfrm>
            <a:off x="520700" y="4923155"/>
            <a:ext cx="7815580" cy="13220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</a:rPr>
              <a:t> </a:t>
            </a:r>
            <a:r>
              <a:rPr lang="zh-CN" altLang="en-US" sz="2000" b="1">
                <a:solidFill>
                  <a:srgbClr val="FF0000"/>
                </a:solidFill>
              </a:rPr>
              <a:t>特别说明：</a:t>
            </a:r>
            <a:r>
              <a:rPr lang="en-US" altLang="zh-CN" sz="2000" b="1">
                <a:solidFill>
                  <a:srgbClr val="FF0000"/>
                </a:solidFill>
              </a:rPr>
              <a:t>       </a:t>
            </a:r>
          </a:p>
          <a:p>
            <a:r>
              <a:rPr lang="zh-CN" altLang="en-US" sz="2000" b="1">
                <a:solidFill>
                  <a:srgbClr val="FF0000"/>
                </a:solidFill>
              </a:rPr>
              <a:t>        当管理多个仓库的时候，想同时查询所有仓库的库存情况。可通过《库存分布情况表》查询到所需要的信息。适合仓储部、采购部的管理人员。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《库存明细表》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099820"/>
            <a:ext cx="4674870" cy="3446145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015" y="1099820"/>
            <a:ext cx="4650740" cy="35591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3370" y="4658995"/>
            <a:ext cx="4829810" cy="17659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权限的分配</a:t>
            </a:r>
          </a:p>
        </p:txBody>
      </p:sp>
      <p:graphicFrame>
        <p:nvGraphicFramePr>
          <p:cNvPr id="7" name="表格 6"/>
          <p:cNvGraphicFramePr/>
          <p:nvPr/>
        </p:nvGraphicFramePr>
        <p:xfrm>
          <a:off x="457200" y="1308735"/>
          <a:ext cx="8229600" cy="4479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5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6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485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8835">
                <a:tc gridSpan="6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管理组名单</a:t>
                      </a:r>
                      <a:endParaRPr lang="en-US" altLang="en-US" sz="17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7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姓名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部门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岗位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电话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权限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刘升龙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信息化工程技术中心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网络技术工程师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17702040208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会计主管权限（最高权限）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07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廖彩玉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（蛋品生产）行政服务部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负责人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13926126266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新增职员、新增部门、新增物料名称的权限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陈德平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蛋品生产中心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常务副总经理助理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13530624310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万文江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（蛋品生产）仓储部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负责人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13719458889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余善良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（蛋品生产）仓储部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仓储主管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18681402818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3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吴迪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采购中心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副主管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18620052447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新增供应商信息的权限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《滞销存货查询》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420" y="1127125"/>
            <a:ext cx="4505960" cy="48329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1330" y="1864360"/>
            <a:ext cx="3215640" cy="2306955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《滞销存货查询》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        主要查询仓库哪些物品购买回来，却未曾领用，可以通过该表查询以调整管理，减少积压货物在仓。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《畅销存货查询》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2900" y="1716405"/>
            <a:ext cx="2792095" cy="1938020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《畅销存货查询》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        可以帮助我们查询使用较多的物品都有哪些，以便于做采购计划。</a:t>
            </a:r>
          </a:p>
        </p:txBody>
      </p:sp>
      <p:pic>
        <p:nvPicPr>
          <p:cNvPr id="8602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230" y="1207770"/>
            <a:ext cx="5143500" cy="48914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680" y="325120"/>
            <a:ext cx="6284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10</a:t>
            </a:r>
            <a:r>
              <a:rPr lang="zh-CN" altLang="en-US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、常用报表</a:t>
            </a:r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----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《畅销存货查询》</a:t>
            </a:r>
            <a:endParaRPr lang="zh-CN" altLang="en-US" sz="280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806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5" y="1373505"/>
            <a:ext cx="9108440" cy="5481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51815" y="1005205"/>
            <a:ext cx="719074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《畅销存货查询》报表，单击鼠标右键，转成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excel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后，样式见下图：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8" name="图文框 11"/>
          <p:cNvSpPr/>
          <p:nvPr/>
        </p:nvSpPr>
        <p:spPr>
          <a:xfrm>
            <a:off x="161290" y="1097915"/>
            <a:ext cx="6269990" cy="2593975"/>
          </a:xfrm>
          <a:custGeom>
            <a:avLst/>
            <a:gdLst/>
            <a:ahLst/>
            <a:cxnLst>
              <a:cxn ang="17694720">
                <a:pos x="2607487" y="0"/>
              </a:cxn>
              <a:cxn ang="11796480">
                <a:pos x="0" y="1173965"/>
              </a:cxn>
              <a:cxn ang="5898240">
                <a:pos x="2607487" y="2347930"/>
              </a:cxn>
              <a:cxn ang="0">
                <a:pos x="5214974" y="1173965"/>
              </a:cxn>
            </a:cxnLst>
            <a:rect l="0" t="0" r="0" b="0"/>
            <a:pathLst>
              <a:path w="5214974" h="2347930">
                <a:moveTo>
                  <a:pt x="0" y="0"/>
                </a:moveTo>
                <a:lnTo>
                  <a:pt x="5214974" y="0"/>
                </a:lnTo>
                <a:lnTo>
                  <a:pt x="5214974" y="2347930"/>
                </a:lnTo>
                <a:lnTo>
                  <a:pt x="0" y="2347930"/>
                </a:lnTo>
                <a:close/>
                <a:moveTo>
                  <a:pt x="220752" y="220752"/>
                </a:moveTo>
                <a:lnTo>
                  <a:pt x="220752" y="2127178"/>
                </a:lnTo>
                <a:lnTo>
                  <a:pt x="4994222" y="2127178"/>
                </a:lnTo>
                <a:lnTo>
                  <a:pt x="4994222" y="220752"/>
                </a:lnTo>
                <a:close/>
              </a:path>
            </a:pathLst>
          </a:custGeom>
          <a:solidFill>
            <a:srgbClr val="F7AA0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8317" name="图文框 10"/>
          <p:cNvSpPr/>
          <p:nvPr/>
        </p:nvSpPr>
        <p:spPr>
          <a:xfrm>
            <a:off x="3964305" y="1494790"/>
            <a:ext cx="4119880" cy="3820160"/>
          </a:xfrm>
          <a:custGeom>
            <a:avLst/>
            <a:gdLst/>
            <a:ahLst/>
            <a:cxnLst>
              <a:cxn ang="17694720">
                <a:pos x="2607487" y="0"/>
              </a:cxn>
              <a:cxn ang="11796480">
                <a:pos x="0" y="1173965"/>
              </a:cxn>
              <a:cxn ang="5898240">
                <a:pos x="2607487" y="2347930"/>
              </a:cxn>
              <a:cxn ang="0">
                <a:pos x="5214974" y="1173965"/>
              </a:cxn>
            </a:cxnLst>
            <a:rect l="0" t="0" r="0" b="0"/>
            <a:pathLst>
              <a:path w="5214974" h="2347930">
                <a:moveTo>
                  <a:pt x="0" y="0"/>
                </a:moveTo>
                <a:lnTo>
                  <a:pt x="5214974" y="0"/>
                </a:lnTo>
                <a:lnTo>
                  <a:pt x="5214974" y="2347930"/>
                </a:lnTo>
                <a:lnTo>
                  <a:pt x="0" y="2347930"/>
                </a:lnTo>
                <a:close/>
                <a:moveTo>
                  <a:pt x="220752" y="220752"/>
                </a:moveTo>
                <a:lnTo>
                  <a:pt x="220752" y="2127178"/>
                </a:lnTo>
                <a:lnTo>
                  <a:pt x="4994222" y="2127178"/>
                </a:lnTo>
                <a:lnTo>
                  <a:pt x="4994222" y="220752"/>
                </a:lnTo>
                <a:close/>
              </a:path>
            </a:pathLst>
          </a:custGeom>
          <a:solidFill>
            <a:srgbClr val="CCBCAC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122420" y="2250440"/>
            <a:ext cx="21596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安全库存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64795" y="5377815"/>
            <a:ext cx="72612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sz="28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请提高我们的计划性！严格按采购制度下请购单，减少我们的紧急采购频次！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8340" y="1610995"/>
            <a:ext cx="30492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正常采购</a:t>
            </a:r>
          </a:p>
          <a:p>
            <a:r>
              <a:rPr lang="zh-CN" altLang="en-US" sz="3200" b="1"/>
              <a:t>    每月</a:t>
            </a:r>
            <a:r>
              <a:rPr lang="en-US" altLang="zh-CN" sz="3200" b="1"/>
              <a:t>1</a:t>
            </a:r>
            <a:r>
              <a:rPr lang="zh-CN" altLang="en-US" sz="3200" b="1"/>
              <a:t>、</a:t>
            </a:r>
            <a:r>
              <a:rPr lang="en-US" altLang="zh-CN" sz="3200" b="1"/>
              <a:t>11</a:t>
            </a:r>
            <a:r>
              <a:rPr lang="zh-CN" altLang="en-US" sz="3200" b="1"/>
              <a:t>、</a:t>
            </a:r>
            <a:r>
              <a:rPr lang="en-US" altLang="zh-CN" sz="3200" b="1"/>
              <a:t>21</a:t>
            </a:r>
            <a:r>
              <a:rPr lang="zh-CN" altLang="en-US" sz="3200" b="1"/>
              <a:t>下请购单。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14240" y="4015740"/>
            <a:ext cx="28117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紧急采购！！！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09345" y="1394460"/>
            <a:ext cx="71348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-9525" y="3409950"/>
            <a:ext cx="9163685" cy="11068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微软雅黑" panose="020B0503020204020204" charset="-122"/>
                <a:ea typeface="微软雅黑" panose="020B0503020204020204" charset="-122"/>
              </a:rPr>
              <a:t>THE   END!</a:t>
            </a:r>
          </a:p>
        </p:txBody>
      </p:sp>
      <p:sp>
        <p:nvSpPr>
          <p:cNvPr id="11267" name="内容占位符 11266"/>
          <p:cNvSpPr>
            <a:spLocks noGrp="1"/>
          </p:cNvSpPr>
          <p:nvPr>
            <p:ph idx="1"/>
          </p:nvPr>
        </p:nvSpPr>
        <p:spPr>
          <a:xfrm>
            <a:off x="-198755" y="779780"/>
            <a:ext cx="8526145" cy="1351915"/>
          </a:xfrm>
        </p:spPr>
        <p:txBody>
          <a:bodyPr anchor="t">
            <a:noAutofit/>
            <a:scene3d>
              <a:camera prst="orthographicFront"/>
              <a:lightRig rig="threePt" dir="t"/>
            </a:scene3d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zh-CN" altLang="en-US" sz="6800" dirty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华文新魏" panose="02010800040101010101" charset="-122"/>
                <a:ea typeface="华文新魏" panose="02010800040101010101" charset="-122"/>
                <a:cs typeface="微软雅黑" panose="020B0503020204020204" charset="-122"/>
              </a:rPr>
              <a:t>拼命工作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6800" dirty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华文新魏" panose="02010800040101010101" charset="-122"/>
                <a:ea typeface="华文新魏" panose="02010800040101010101" charset="-122"/>
                <a:cs typeface="微软雅黑" panose="020B0503020204020204" charset="-122"/>
              </a:rPr>
              <a:t>                      享受生活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9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charRg st="9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charRg st="9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>
                                            <p:txEl>
                                              <p:charRg st="9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3205" y="325120"/>
            <a:ext cx="5130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新增物品的操作流程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" y="1122680"/>
            <a:ext cx="7564755" cy="44621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97865" y="5722620"/>
            <a:ext cx="7588250" cy="6451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备注：以上流程信息部已经在</a:t>
            </a:r>
            <a:r>
              <a:rPr lang="en-US" altLang="zh-CN" b="1">
                <a:solidFill>
                  <a:srgbClr val="FF0000"/>
                </a:solidFill>
              </a:rPr>
              <a:t>OA</a:t>
            </a:r>
            <a:r>
              <a:rPr lang="zh-CN" altLang="en-US" b="1">
                <a:solidFill>
                  <a:srgbClr val="FF0000"/>
                </a:solidFill>
              </a:rPr>
              <a:t>系统设置了流程，目前还没正式启用。所以暂时按纸质流程执行。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644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6441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31"/>
  <p:tag name="KSO_WM_UNIT_TYPE" val="d"/>
  <p:tag name="KSO_WM_UNIT_INDEX" val="1"/>
  <p:tag name="KSO_WM_UNIT_ID" val="custom20185031_4*d*1"/>
  <p:tag name="KSO_WM_UNIT_LAYERLEVEL" val="1"/>
  <p:tag name="KSO_WM_UNIT_VALUE" val="1500*1284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31"/>
  <p:tag name="KSO_WM_UNIT_TYPE" val="d"/>
  <p:tag name="KSO_WM_UNIT_INDEX" val="1"/>
  <p:tag name="KSO_WM_UNIT_ID" val="custom20185031_4*d*1"/>
  <p:tag name="KSO_WM_UNIT_LAYERLEVEL" val="1"/>
  <p:tag name="KSO_WM_UNIT_VALUE" val="1500*1284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6441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31"/>
  <p:tag name="KSO_WM_UNIT_TYPE" val="d"/>
  <p:tag name="KSO_WM_UNIT_INDEX" val="1"/>
  <p:tag name="KSO_WM_UNIT_ID" val="custom20185031_4*d*1"/>
  <p:tag name="KSO_WM_UNIT_LAYERLEVEL" val="1"/>
  <p:tag name="KSO_WM_UNIT_VALUE" val="1500*1284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4416"/>
  <p:tag name="KSO_WM_TAG_VERSION" val="1.0"/>
  <p:tag name="KSO_WM_SLIDE_ID" val="custom2016441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、2、3、4、5、6、7、8、9、10、11"/>
</p:tagLst>
</file>

<file path=ppt/theme/theme1.xml><?xml version="1.0" encoding="utf-8"?>
<a:theme xmlns:a="http://schemas.openxmlformats.org/drawingml/2006/main" name="1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2866</Words>
  <Application>Microsoft Office PowerPoint</Application>
  <PresentationFormat>全屏显示(4:3)</PresentationFormat>
  <Paragraphs>501</Paragraphs>
  <Slides>84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84</vt:i4>
      </vt:variant>
    </vt:vector>
  </HeadingPairs>
  <TitlesOfParts>
    <vt:vector size="91" baseType="lpstr">
      <vt:lpstr>华文新魏</vt:lpstr>
      <vt:lpstr>宋体</vt:lpstr>
      <vt:lpstr>微软雅黑</vt:lpstr>
      <vt:lpstr>Arial</vt:lpstr>
      <vt:lpstr>Calibri</vt:lpstr>
      <vt:lpstr>Calibri Light</vt:lpstr>
      <vt:lpstr>1_空白设计模板</vt:lpstr>
      <vt:lpstr> 管家婆系统进销存操作培训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185</cp:revision>
  <dcterms:created xsi:type="dcterms:W3CDTF">2017-07-04T01:14:00Z</dcterms:created>
  <dcterms:modified xsi:type="dcterms:W3CDTF">2020-09-09T07:08:00Z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