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576" r:id="rId4"/>
    <p:sldId id="579" r:id="rId5"/>
    <p:sldId id="577" r:id="rId6"/>
    <p:sldId id="595" r:id="rId7"/>
    <p:sldId id="596" r:id="rId8"/>
    <p:sldId id="594" r:id="rId9"/>
    <p:sldId id="578" r:id="rId10"/>
    <p:sldId id="580" r:id="rId11"/>
    <p:sldId id="581" r:id="rId12"/>
    <p:sldId id="582" r:id="rId13"/>
    <p:sldId id="583" r:id="rId14"/>
    <p:sldId id="584" r:id="rId15"/>
    <p:sldId id="585" r:id="rId16"/>
    <p:sldId id="597" r:id="rId17"/>
    <p:sldId id="586" r:id="rId18"/>
    <p:sldId id="598" r:id="rId19"/>
    <p:sldId id="599" r:id="rId20"/>
    <p:sldId id="587" r:id="rId21"/>
    <p:sldId id="602" r:id="rId22"/>
    <p:sldId id="603" r:id="rId23"/>
    <p:sldId id="604" r:id="rId24"/>
    <p:sldId id="588" r:id="rId25"/>
    <p:sldId id="589" r:id="rId26"/>
    <p:sldId id="600" r:id="rId27"/>
    <p:sldId id="601" r:id="rId28"/>
    <p:sldId id="590" r:id="rId29"/>
    <p:sldId id="591" r:id="rId30"/>
    <p:sldId id="592" r:id="rId31"/>
    <p:sldId id="593" r:id="rId32"/>
    <p:sldId id="265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F4B183"/>
    <a:srgbClr val="FF6238"/>
    <a:srgbClr val="4472C4"/>
    <a:srgbClr val="6AC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1E151C5-0DC8-4F56-A25D-E954710F21CE}" styleName="{d923e241-fa96-4d25-a68f-8da020d10c2a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/>
        <a:fill>
          <a:solidFill>
            <a:srgbClr val="D1D7E1"/>
          </a:solidFill>
        </a:fill>
      </a:tcStyle>
    </a:band2H>
    <a:lastRow>
      <a:tcTxStyle>
        <a:fontRef idx="none">
          <a:prstClr val="black"/>
        </a:fontRef>
      </a:tcTxStyle>
      <a:tcStyle>
        <a:tcBdr/>
        <a:fill>
          <a:solidFill>
            <a:srgbClr val="8F99AA"/>
          </a:solidFill>
        </a:fill>
      </a:tcStyle>
    </a:lastRow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  <a:bottom>
            <a:ln w="12700" cmpd="sng">
              <a:solidFill>
                <a:srgbClr val="8F99AA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&#10;&#10;中度可信度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7500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960120" y="341312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51171" y="4968208"/>
            <a:ext cx="6418596" cy="627596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289" y="1593276"/>
            <a:ext cx="6442363" cy="3140844"/>
          </a:xfrm>
          <a:noFill/>
        </p:spPr>
        <p:txBody>
          <a:bodyPr anchor="ctr">
            <a:noAutofit/>
          </a:bodyPr>
          <a:lstStyle>
            <a:lvl1pPr algn="ctr">
              <a:lnSpc>
                <a:spcPct val="150000"/>
              </a:lnSpc>
              <a:defRPr sz="4800" b="1" i="0">
                <a:ln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632356" y="1219201"/>
            <a:ext cx="6470073" cy="2909460"/>
          </a:xfrm>
        </p:spPr>
        <p:txBody>
          <a:bodyPr anchor="ctr"/>
          <a:lstStyle>
            <a:lvl1pPr algn="ctr">
              <a:lnSpc>
                <a:spcPct val="150000"/>
              </a:lnSpc>
              <a:defRPr sz="4800" b="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2632356" y="4400674"/>
            <a:ext cx="6470073" cy="738960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800"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192079"/>
            <a:ext cx="12192000" cy="665922"/>
          </a:xfrm>
          <a:prstGeom prst="rect">
            <a:avLst/>
          </a:prstGeom>
          <a:gradFill flip="none" rotWithShape="1">
            <a:gsLst>
              <a:gs pos="0">
                <a:srgbClr val="00AD0D"/>
              </a:gs>
              <a:gs pos="100000">
                <a:srgbClr val="8ACD5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3178866" y="6192079"/>
            <a:ext cx="5834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制造优质食品，引领健康生活</a:t>
            </a: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135" y="240773"/>
            <a:ext cx="2733675" cy="38100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47123"/>
            <a:ext cx="12192000" cy="119271"/>
          </a:xfrm>
          <a:prstGeom prst="rect">
            <a:avLst/>
          </a:prstGeom>
          <a:gradFill flip="none" rotWithShape="1">
            <a:gsLst>
              <a:gs pos="0">
                <a:srgbClr val="51B143"/>
              </a:gs>
              <a:gs pos="100000">
                <a:srgbClr val="9DD56D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426303"/>
            <a:ext cx="10680700" cy="493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73B25E68-99F1-4046-B09B-134B52642AC8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371599" y="209550"/>
            <a:ext cx="10063163" cy="100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ffice.yhsperp.com/index.do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34962" y="3258820"/>
            <a:ext cx="11522075" cy="1203325"/>
          </a:xfrm>
          <a:prstGeom prst="rect">
            <a:avLst/>
          </a:prstGeom>
        </p:spPr>
        <p:txBody>
          <a:bodyPr/>
          <a:lstStyle/>
          <a:p>
            <a:pPr marL="0" algn="ctr">
              <a:lnSpc>
                <a:spcPct val="110000"/>
              </a:lnSpc>
              <a:buClrTx/>
              <a:buSzTx/>
              <a:buFontTx/>
              <a:buNone/>
            </a:pP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经营主体维护操作流程梳理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                      </a:t>
            </a:r>
          </a:p>
          <a:p>
            <a:pPr marL="0" algn="l">
              <a:lnSpc>
                <a:spcPct val="110000"/>
              </a:lnSpc>
              <a:buClrTx/>
              <a:buSzTx/>
              <a:buFontTx/>
              <a:buNone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30985" y="4525582"/>
            <a:ext cx="3934183" cy="113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陈斯淇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</a:t>
            </a:r>
          </a:p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报告日期：2023.06.13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30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、按创建时间排序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2108700-626C-D95B-5AD0-1B2A60117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064" y="857690"/>
            <a:ext cx="8649872" cy="514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10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202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、复制编码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76CD09B-B72C-7DC9-5035-77805B57D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032" y="837947"/>
            <a:ext cx="8773935" cy="518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32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6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、新增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0FA33A3-EEB1-B9AB-9134-CD51C0FA2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537" y="796871"/>
            <a:ext cx="8918926" cy="526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04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7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、粘贴，编码数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+1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A25CD9C-ACCF-CD88-598D-388D5B5FE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055" y="916404"/>
            <a:ext cx="8513890" cy="502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1411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8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、填写基本资料：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名称、税务登记号（专用发票）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助记码（普通发票）、地址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AF836DD-2AEA-ECD2-B287-21A1CFFBB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219" y="1362395"/>
            <a:ext cx="7635561" cy="452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50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1411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8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、填写基本资料：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名称、税务登记号（专用发票）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助记码（普通发票）、地址</a:t>
            </a:r>
          </a:p>
        </p:txBody>
      </p:sp>
    </p:spTree>
    <p:extLst>
      <p:ext uri="{BB962C8B-B14F-4D97-AF65-F5344CB8AC3E}">
        <p14:creationId xmlns:p14="http://schemas.microsoft.com/office/powerpoint/2010/main" val="887772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、填写财务资料：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银行信息、移动电话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办公电话、财务组织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2CC6165-9EEA-4A6C-B466-D740A7A0C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481" y="1466722"/>
            <a:ext cx="7939037" cy="465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16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、填写财务资料：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银行信息、移动电话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办公电话、财务组织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82678EC-90AB-B158-32B3-3F0E7981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241" y="1360574"/>
            <a:ext cx="7915518" cy="467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98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、填写财务资料：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银行信息、移动电话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办公电话、财务组织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DCBCD11-5CF9-C1E2-6BFD-988C2EDA5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822" y="1374668"/>
            <a:ext cx="7934355" cy="463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36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790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10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、填写销售资料：销售组织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EFE612D-9592-B212-F57D-FD9B4D879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922" y="817525"/>
            <a:ext cx="8856156" cy="522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49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维护操作流程图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、若为单位：维护自定义核算项目的市场档案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49D9DBA-39C0-43C9-9B8D-492B8AA61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796" y="940847"/>
            <a:ext cx="8431068" cy="497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81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、若为单位：维护自定义核算项目的市场档案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3C7C30F-2C65-39E3-A68C-44B5B1AFD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450" y="1104644"/>
            <a:ext cx="8171100" cy="480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25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、若为单位：维护自定义核算项目的市场档案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2E4D3CE-0FEC-109C-D6AF-44826F7C1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957" y="840757"/>
            <a:ext cx="8902085" cy="527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9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6699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、审核通过申请单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08C35F0-512F-D92E-AD31-8E307FEE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596" y="1022259"/>
            <a:ext cx="9522808" cy="481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15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9274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、核对申请单信息与系统已存在客户的信息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F19F73A-2C09-476B-E36C-9CD92DEA4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936" y="994180"/>
            <a:ext cx="8378128" cy="496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82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9274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、核对申请单信息与系统已存在客户的信息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ABADF01-211C-AD2D-7D1E-F1A8C9F66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120" y="1024864"/>
            <a:ext cx="8283760" cy="49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79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9274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、核对申请单信息与系统已存在客户的信息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2711B6-5F8C-9DB4-BCB3-5362F5F13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845" y="1166014"/>
            <a:ext cx="7956309" cy="468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848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568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、联系提单人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F3AF424-DA19-EE2E-EDA9-4CF52EF69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624" y="1043275"/>
            <a:ext cx="8214751" cy="486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674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232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、审批不通过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BDA7CE4-ABA5-62F3-1A2B-1DEF64EC3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643" y="1127106"/>
            <a:ext cx="8996714" cy="460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07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9721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、补充缺少的信息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/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组织或者修正信息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32E65C-74AF-AE4B-98FF-1CA7EBE1EC9F}"/>
              </a:ext>
            </a:extLst>
          </p:cNvPr>
          <p:cNvSpPr txBox="1"/>
          <p:nvPr/>
        </p:nvSpPr>
        <p:spPr>
          <a:xfrm>
            <a:off x="803936" y="1116918"/>
            <a:ext cx="1067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+mn-ea"/>
              </a:rPr>
              <a:t>参考维护操作</a:t>
            </a:r>
            <a:r>
              <a:rPr lang="en-US" altLang="zh-CN" sz="2800" dirty="0">
                <a:latin typeface="+mn-ea"/>
              </a:rPr>
              <a:t>8</a:t>
            </a:r>
            <a:r>
              <a:rPr lang="zh-CN" altLang="en-US" sz="2800" dirty="0">
                <a:latin typeface="+mn-ea"/>
              </a:rPr>
              <a:t>、</a:t>
            </a:r>
            <a:r>
              <a:rPr lang="en-US" altLang="zh-CN" sz="2800" dirty="0">
                <a:latin typeface="+mn-ea"/>
              </a:rPr>
              <a:t>9</a:t>
            </a:r>
            <a:r>
              <a:rPr lang="zh-CN" altLang="en-US" sz="2800" dirty="0">
                <a:latin typeface="+mn-ea"/>
              </a:rPr>
              <a:t>、</a:t>
            </a:r>
            <a:r>
              <a:rPr lang="en-US" altLang="zh-CN" sz="2800" dirty="0">
                <a:latin typeface="+mn-ea"/>
              </a:rPr>
              <a:t>10</a:t>
            </a:r>
            <a:r>
              <a:rPr lang="zh-CN" altLang="en-US" sz="2800" dirty="0">
                <a:latin typeface="+mn-ea"/>
              </a:rPr>
              <a:t>，将</a:t>
            </a:r>
            <a:r>
              <a:rPr lang="en-US" altLang="zh-CN" sz="2800" dirty="0">
                <a:latin typeface="+mn-ea"/>
              </a:rPr>
              <a:t>OA</a:t>
            </a:r>
            <a:r>
              <a:rPr lang="zh-CN" altLang="en-US" sz="2800" dirty="0">
                <a:latin typeface="+mn-ea"/>
              </a:rPr>
              <a:t>的信息覆盖原系统信息。</a:t>
            </a:r>
          </a:p>
        </p:txBody>
      </p:sp>
    </p:spTree>
    <p:extLst>
      <p:ext uri="{BB962C8B-B14F-4D97-AF65-F5344CB8AC3E}">
        <p14:creationId xmlns:p14="http://schemas.microsoft.com/office/powerpoint/2010/main" val="156799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维护系统地址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464EAE-8280-77FB-C2F7-21625C96F36E}"/>
              </a:ext>
            </a:extLst>
          </p:cNvPr>
          <p:cNvSpPr txBox="1"/>
          <p:nvPr/>
        </p:nvSpPr>
        <p:spPr>
          <a:xfrm>
            <a:off x="1988893" y="2128227"/>
            <a:ext cx="9524489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n-ea"/>
              </a:rPr>
              <a:t>壹号协同：</a:t>
            </a:r>
            <a:r>
              <a:rPr lang="fr-FR" altLang="zh-CN" sz="2800" b="1" dirty="0">
                <a:latin typeface="+mn-ea"/>
                <a:hlinkClick r:id="rId2"/>
              </a:rPr>
              <a:t>https://office.yhsperp.com/index.do</a:t>
            </a:r>
            <a:endParaRPr lang="fr-FR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壹号协同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首页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我的待办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EAS</a:t>
            </a:r>
            <a:r>
              <a:rPr lang="zh-CN" altLang="en-US" sz="2800" b="1" dirty="0">
                <a:latin typeface="+mn-ea"/>
              </a:rPr>
              <a:t>软件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EAS-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企业建模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主数据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客户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5691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9721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维护操作：注意事项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32E65C-74AF-AE4B-98FF-1CA7EBE1EC9F}"/>
              </a:ext>
            </a:extLst>
          </p:cNvPr>
          <p:cNvSpPr txBox="1"/>
          <p:nvPr/>
        </p:nvSpPr>
        <p:spPr>
          <a:xfrm>
            <a:off x="803936" y="1116918"/>
            <a:ext cx="106782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1</a:t>
            </a:r>
            <a:r>
              <a:rPr lang="zh-CN" altLang="en-US" sz="2800" dirty="0">
                <a:latin typeface="+mn-ea"/>
              </a:rPr>
              <a:t>、行名行号点击进去搜索，搜不到，就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维护上一级银行</a:t>
            </a:r>
            <a:endParaRPr lang="en-US" altLang="zh-CN" sz="2800" b="1" dirty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2800" dirty="0">
                <a:latin typeface="+mn-ea"/>
              </a:rPr>
              <a:t>例如：</a:t>
            </a:r>
            <a:endParaRPr lang="en-US" altLang="zh-CN" sz="2800" dirty="0">
              <a:latin typeface="+mn-ea"/>
            </a:endParaRPr>
          </a:p>
          <a:p>
            <a:r>
              <a:rPr lang="zh-CN" altLang="en-US" sz="2800" dirty="0">
                <a:latin typeface="+mn-ea"/>
              </a:rPr>
              <a:t>“中国农业银行有限公司广州体育西支行”</a:t>
            </a:r>
            <a:endParaRPr lang="en-US" altLang="zh-CN" sz="2800" dirty="0">
              <a:latin typeface="+mn-ea"/>
            </a:endParaRPr>
          </a:p>
          <a:p>
            <a:r>
              <a:rPr lang="zh-CN" altLang="en-US" sz="2800" dirty="0">
                <a:latin typeface="+mn-ea"/>
              </a:rPr>
              <a:t>搜不到就维护：</a:t>
            </a:r>
            <a:endParaRPr lang="en-US" altLang="zh-CN" sz="2800" dirty="0">
              <a:latin typeface="+mn-ea"/>
            </a:endParaRPr>
          </a:p>
          <a:p>
            <a:r>
              <a:rPr lang="zh-CN" altLang="en-US" sz="2800" dirty="0">
                <a:latin typeface="+mn-ea"/>
              </a:rPr>
              <a:t>“中国农业银行有限公司广州支行”</a:t>
            </a:r>
            <a:endParaRPr lang="en-US" altLang="zh-CN" sz="2800" dirty="0">
              <a:latin typeface="+mn-ea"/>
            </a:endParaRPr>
          </a:p>
          <a:p>
            <a:r>
              <a:rPr lang="zh-CN" altLang="en-US" sz="2800" dirty="0">
                <a:latin typeface="+mn-ea"/>
              </a:rPr>
              <a:t>如果还是搜不到，就按操作</a:t>
            </a:r>
            <a:r>
              <a:rPr lang="en-US" altLang="zh-CN" sz="2800" dirty="0">
                <a:latin typeface="+mn-ea"/>
              </a:rPr>
              <a:t>13</a:t>
            </a:r>
            <a:r>
              <a:rPr lang="zh-CN" altLang="en-US" sz="2800" dirty="0">
                <a:latin typeface="+mn-ea"/>
              </a:rPr>
              <a:t>，去联系提单人，询问他，拿到对应的行名行号进行维护。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2</a:t>
            </a:r>
            <a:r>
              <a:rPr lang="zh-CN" altLang="en-US" sz="2800" dirty="0">
                <a:latin typeface="+mn-ea"/>
              </a:rPr>
              <a:t>、银行信息维护的时候，点击保存，如果行名行号显示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置空</a:t>
            </a:r>
            <a:r>
              <a:rPr lang="zh-CN" altLang="en-US" sz="2800" dirty="0">
                <a:latin typeface="+mn-ea"/>
              </a:rPr>
              <a:t>了，就需要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关掉页面，退出重进</a:t>
            </a:r>
            <a:r>
              <a:rPr lang="zh-CN" altLang="en-US" sz="2800" dirty="0">
                <a:latin typeface="+mn-ea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重新维护这条银行信息</a:t>
            </a:r>
            <a:r>
              <a:rPr lang="zh-CN" altLang="en-US" sz="2800" dirty="0">
                <a:latin typeface="+mn-ea"/>
              </a:rPr>
              <a:t>。否则后续业务人员会搜不到该开户银行的。</a:t>
            </a:r>
          </a:p>
        </p:txBody>
      </p:sp>
    </p:spTree>
    <p:extLst>
      <p:ext uri="{BB962C8B-B14F-4D97-AF65-F5344CB8AC3E}">
        <p14:creationId xmlns:p14="http://schemas.microsoft.com/office/powerpoint/2010/main" val="688981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75760" y="3836648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维护操作路径：壹号协同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CCE67B7-8E5C-0BFC-00DA-D0FEF0386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436" y="860704"/>
            <a:ext cx="8691127" cy="51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6BF3D41-7AFB-0BC3-3C19-9B4056917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091" y="908050"/>
            <a:ext cx="8809818" cy="51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0EA0F18-F1EB-89A7-97CE-7B406846F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304" y="1016063"/>
            <a:ext cx="8159998" cy="482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5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、核对申请资料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6E9107E-DB51-EBDF-CB33-8B83CC65F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562" y="1122383"/>
            <a:ext cx="9272875" cy="475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5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62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、搜索经营主体名称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99E77D3-51D3-26AF-6676-0D31DFFDE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178" y="980372"/>
            <a:ext cx="8301643" cy="489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7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494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、找到分类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30079B7-1957-0F90-3EAB-1E2AC0BA2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073" y="893586"/>
            <a:ext cx="8579853" cy="507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36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NjYWZlYTRiZmMyZjllMjY2M2MyZmI2NTEwNDRjODkifQ=="/>
  <p:tag name="KSO_WPP_MARK_KEY" val="f7b4e205-62f5-42ec-98bc-ea45ec61ca6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1119A01PPBG">
  <a:themeElements>
    <a:clrScheme name="自定义 106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729E40"/>
      </a:accent1>
      <a:accent2>
        <a:srgbClr val="8AC068"/>
      </a:accent2>
      <a:accent3>
        <a:srgbClr val="35B1C1"/>
      </a:accent3>
      <a:accent4>
        <a:srgbClr val="CD33B0"/>
      </a:accent4>
      <a:accent5>
        <a:srgbClr val="E77333"/>
      </a:accent5>
      <a:accent6>
        <a:srgbClr val="7030A0"/>
      </a:accent6>
      <a:hlink>
        <a:srgbClr val="EF342B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16146</TotalTime>
  <Words>522</Words>
  <Application>Microsoft Office PowerPoint</Application>
  <PresentationFormat>宽屏</PresentationFormat>
  <Paragraphs>56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等线</vt:lpstr>
      <vt:lpstr>等线 Light</vt:lpstr>
      <vt:lpstr>宋体</vt:lpstr>
      <vt:lpstr>微软雅黑</vt:lpstr>
      <vt:lpstr>Arial</vt:lpstr>
      <vt:lpstr>Calibri</vt:lpstr>
      <vt:lpstr>Tempus Sans ITC</vt:lpstr>
      <vt:lpstr>Verdana</vt:lpstr>
      <vt:lpstr>Wingdings 2</vt:lpstr>
      <vt:lpstr>Office 主题​​</vt:lpstr>
      <vt:lpstr>A000120141119A01PPBG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 健宁</dc:creator>
  <cp:lastModifiedBy>斯淇 陈</cp:lastModifiedBy>
  <cp:revision>282</cp:revision>
  <dcterms:created xsi:type="dcterms:W3CDTF">2022-06-13T07:45:00Z</dcterms:created>
  <dcterms:modified xsi:type="dcterms:W3CDTF">2023-06-13T03:41:29Z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9F2651641B15420583E8D75115D86FAA</vt:lpwstr>
  </property>
  <property fmtid="{D5CDD505-2E9C-101B-9397-08002B2CF9AE}" pid="3" name="KSOProductBuildVer">
    <vt:lpwstr>2052-11.1.0.13703</vt:lpwstr>
  </property>
</Properties>
</file>