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9"/>
  </p:notesMasterIdLst>
  <p:sldIdLst>
    <p:sldId id="256" r:id="rId3"/>
    <p:sldId id="576" r:id="rId4"/>
    <p:sldId id="579" r:id="rId5"/>
    <p:sldId id="577" r:id="rId6"/>
    <p:sldId id="595" r:id="rId7"/>
    <p:sldId id="596" r:id="rId8"/>
    <p:sldId id="594" r:id="rId9"/>
    <p:sldId id="578" r:id="rId10"/>
    <p:sldId id="580" r:id="rId11"/>
    <p:sldId id="581" r:id="rId12"/>
    <p:sldId id="582" r:id="rId13"/>
    <p:sldId id="583" r:id="rId14"/>
    <p:sldId id="584" r:id="rId15"/>
    <p:sldId id="585" r:id="rId16"/>
    <p:sldId id="612" r:id="rId17"/>
    <p:sldId id="586" r:id="rId18"/>
    <p:sldId id="587" r:id="rId19"/>
    <p:sldId id="602" r:id="rId20"/>
    <p:sldId id="613" r:id="rId21"/>
    <p:sldId id="614" r:id="rId22"/>
    <p:sldId id="615" r:id="rId23"/>
    <p:sldId id="605" r:id="rId24"/>
    <p:sldId id="617" r:id="rId25"/>
    <p:sldId id="618" r:id="rId26"/>
    <p:sldId id="619" r:id="rId27"/>
    <p:sldId id="620" r:id="rId28"/>
    <p:sldId id="621" r:id="rId29"/>
    <p:sldId id="622" r:id="rId30"/>
    <p:sldId id="616" r:id="rId31"/>
    <p:sldId id="623" r:id="rId32"/>
    <p:sldId id="606" r:id="rId33"/>
    <p:sldId id="607" r:id="rId34"/>
    <p:sldId id="610" r:id="rId35"/>
    <p:sldId id="592" r:id="rId36"/>
    <p:sldId id="590" r:id="rId37"/>
    <p:sldId id="265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F4B183"/>
    <a:srgbClr val="FF6238"/>
    <a:srgbClr val="4472C4"/>
    <a:srgbClr val="6AC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1E151C5-0DC8-4F56-A25D-E954710F21CE}" styleName="{d923e241-fa96-4d25-a68f-8da020d10c2a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/>
        <a:fill>
          <a:solidFill>
            <a:srgbClr val="D1D7E1"/>
          </a:solidFill>
        </a:fill>
      </a:tcStyle>
    </a:band2H>
    <a:lastRow>
      <a:tcTxStyle>
        <a:fontRef idx="none">
          <a:prstClr val="black"/>
        </a:fontRef>
      </a:tcTxStyle>
      <a:tcStyle>
        <a:tcBdr/>
        <a:fill>
          <a:solidFill>
            <a:srgbClr val="8F99AA"/>
          </a:solidFill>
        </a:fill>
      </a:tcStyle>
    </a:lastRow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  <a:bottom>
            <a:ln w="12700" cmpd="sng">
              <a:solidFill>
                <a:srgbClr val="8F99AA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48" d="100"/>
          <a:sy n="48" d="100"/>
        </p:scale>
        <p:origin x="45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&#10;&#10;中度可信度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7500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960120" y="341312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51171" y="4968208"/>
            <a:ext cx="6418596" cy="627596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289" y="1593276"/>
            <a:ext cx="6442363" cy="3140844"/>
          </a:xfrm>
          <a:noFill/>
        </p:spPr>
        <p:txBody>
          <a:bodyPr anchor="ctr">
            <a:noAutofit/>
          </a:bodyPr>
          <a:lstStyle>
            <a:lvl1pPr algn="ctr">
              <a:lnSpc>
                <a:spcPct val="150000"/>
              </a:lnSpc>
              <a:defRPr sz="4800" b="1" i="0">
                <a:ln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632356" y="1219201"/>
            <a:ext cx="6470073" cy="2909460"/>
          </a:xfrm>
        </p:spPr>
        <p:txBody>
          <a:bodyPr anchor="ctr"/>
          <a:lstStyle>
            <a:lvl1pPr algn="ctr">
              <a:lnSpc>
                <a:spcPct val="150000"/>
              </a:lnSpc>
              <a:defRPr sz="4800" b="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2632356" y="4400674"/>
            <a:ext cx="6470073" cy="738960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800"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192079"/>
            <a:ext cx="12192000" cy="665922"/>
          </a:xfrm>
          <a:prstGeom prst="rect">
            <a:avLst/>
          </a:prstGeom>
          <a:gradFill flip="none" rotWithShape="1">
            <a:gsLst>
              <a:gs pos="0">
                <a:srgbClr val="00AD0D"/>
              </a:gs>
              <a:gs pos="100000">
                <a:srgbClr val="8ACD5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3178866" y="6192079"/>
            <a:ext cx="5834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制造优质食品，引领健康生活</a:t>
            </a: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135" y="240773"/>
            <a:ext cx="2733675" cy="38100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47123"/>
            <a:ext cx="12192000" cy="119271"/>
          </a:xfrm>
          <a:prstGeom prst="rect">
            <a:avLst/>
          </a:prstGeom>
          <a:gradFill flip="none" rotWithShape="1">
            <a:gsLst>
              <a:gs pos="0">
                <a:srgbClr val="51B143"/>
              </a:gs>
              <a:gs pos="100000">
                <a:srgbClr val="9DD56D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426303"/>
            <a:ext cx="10680700" cy="493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371599" y="209550"/>
            <a:ext cx="10063163" cy="100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ffice.yhsperp.com/index.do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34962" y="3258820"/>
            <a:ext cx="11522075" cy="1203325"/>
          </a:xfrm>
          <a:prstGeom prst="rect">
            <a:avLst/>
          </a:prstGeom>
        </p:spPr>
        <p:txBody>
          <a:bodyPr/>
          <a:lstStyle/>
          <a:p>
            <a:pPr marL="0" algn="ctr">
              <a:lnSpc>
                <a:spcPct val="110000"/>
              </a:lnSpc>
              <a:buClrTx/>
              <a:buSzTx/>
              <a:buFontTx/>
              <a:buNone/>
            </a:pP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商品档案维护操作流程梳理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                      </a:t>
            </a:r>
          </a:p>
          <a:p>
            <a:pPr marL="0" algn="l">
              <a:lnSpc>
                <a:spcPct val="110000"/>
              </a:lnSpc>
              <a:buClrTx/>
              <a:buSzTx/>
              <a:buFontTx/>
              <a:buNone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30985" y="4525582"/>
            <a:ext cx="3934183" cy="113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陈斯淇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</a:t>
            </a:r>
          </a:p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报告日期：2023.06.13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30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、按创建时间排序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7718DCD-C187-D4D8-4A8F-B55CA6B72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620" y="984220"/>
            <a:ext cx="8573475" cy="488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10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202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、复制编码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BD152F-76C0-7B34-CDAC-7811E7C9D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512" y="659522"/>
            <a:ext cx="9384331" cy="55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32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6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、新增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76F080C-E46F-89BB-44B1-F6DA22348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173" y="794450"/>
            <a:ext cx="8927131" cy="52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04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7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、粘贴，编码数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+1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CB5C302-A635-8DB1-BF59-C39516622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443" y="1047879"/>
            <a:ext cx="8047088" cy="476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1411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8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、填写基本资料：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0436CDE-69F9-BF57-2C8E-775A78408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728" y="874579"/>
            <a:ext cx="8574543" cy="510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50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1411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8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、填写基本资料：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DEP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自定义字段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4376FE5-A7EF-B830-64EB-8B182B1A6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947" y="963087"/>
            <a:ext cx="8339149" cy="493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05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、填写财务资料：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852343B-FDED-05DD-7B5B-916A82099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092" y="932986"/>
            <a:ext cx="8339816" cy="499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16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790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10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、填写库存资料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92C2B6D-04D0-715B-6315-74B7FFD6E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243" y="974035"/>
            <a:ext cx="7977514" cy="472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49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、维护二级商品类型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A3BB04B-2489-BFBB-15D0-2D9CB9BE3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278" y="1023730"/>
            <a:ext cx="8363514" cy="499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81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、维护二级商品类型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FC50350-86B1-FD1A-2817-3FB1801A3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165" y="996389"/>
            <a:ext cx="8237669" cy="486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5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维护操作流程图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、维护二级商品类型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39F3A72-6C04-A955-6826-00F04D59F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510" y="1084274"/>
            <a:ext cx="7900979" cy="468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94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、维护二级商品类型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61E3E4B-7D8D-3CD3-A4AD-285E75963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536" y="1088018"/>
            <a:ext cx="8046927" cy="468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71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、维护单位数量转换规则（如果名称带单位的话就要维护）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2C6AA25-80B9-1B97-E2F2-71E016824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186" y="1001541"/>
            <a:ext cx="8279628" cy="485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03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、维护单位数量转换规则（如果名称带单位的话就要维护）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DB16163-C061-B413-829A-3B537C273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981" y="854765"/>
            <a:ext cx="8298037" cy="489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55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、维护单位数量转换规则（如果名称带单位的话就要维护）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97B80A-F285-3FCF-6333-24E645272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150" y="1053393"/>
            <a:ext cx="8059699" cy="475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56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、维护单位数量转换规则（如果名称带单位的话就要维护）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0F3CAD5-6784-84E5-94EC-04C3EED76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911" y="1034772"/>
            <a:ext cx="8075393" cy="478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423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维护操作：维护商品类型设置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99CE55-2691-DD12-868C-BBD22F5CA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752" y="1034995"/>
            <a:ext cx="8112310" cy="478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9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维护操作：维护商品类型设置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506ADC1-50C2-B4EA-51F6-BB95261DC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345" y="983375"/>
            <a:ext cx="8267310" cy="48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93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466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维护操作：维护商品类型设置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42ECFD-EDEC-1ADC-29D0-85FE434EF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081" y="735496"/>
            <a:ext cx="8833837" cy="521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95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53997D5-A356-5096-CB45-66B663027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426" y="745434"/>
            <a:ext cx="8695148" cy="515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186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维护系统地址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464EAE-8280-77FB-C2F7-21625C96F36E}"/>
              </a:ext>
            </a:extLst>
          </p:cNvPr>
          <p:cNvSpPr txBox="1"/>
          <p:nvPr/>
        </p:nvSpPr>
        <p:spPr>
          <a:xfrm>
            <a:off x="1988893" y="2128227"/>
            <a:ext cx="9524489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n-ea"/>
              </a:rPr>
              <a:t>壹号协同：</a:t>
            </a:r>
            <a:r>
              <a:rPr lang="fr-FR" altLang="zh-CN" sz="2800" b="1" dirty="0">
                <a:latin typeface="+mn-ea"/>
                <a:hlinkClick r:id="rId2"/>
              </a:rPr>
              <a:t>https://office.yhsperp.com/index.do</a:t>
            </a:r>
            <a:endParaRPr lang="fr-FR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壹号协同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首页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我的待办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EAS</a:t>
            </a:r>
            <a:r>
              <a:rPr lang="zh-CN" altLang="en-US" sz="2800" b="1" dirty="0">
                <a:latin typeface="+mn-ea"/>
              </a:rPr>
              <a:t>软件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EAS-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企业建模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主数据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物料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5691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、分配业务组织（库存组织）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15582BB-2590-EDA0-2B58-064C5E09C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069" y="834886"/>
            <a:ext cx="8547652" cy="51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1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、分配业务组织（库存组织）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AA7838-0AB0-26DB-83C3-5C5BA045A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424" y="1146034"/>
            <a:ext cx="7890003" cy="456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74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、分配业务组织（库存组织）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9C2279F-7770-BD20-63D5-D631A8AB6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759" y="1127949"/>
            <a:ext cx="7980241" cy="460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9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</a:t>
            </a:r>
            <a:r>
              <a:rPr lang="zh-CN" altLang="en-US" sz="2400" b="1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分配业务组织（库存组织）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24DEC68-82C7-302E-748F-435D3E937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878" y="990931"/>
            <a:ext cx="8126896" cy="487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546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97213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如果系统已有该物料，则联系提单人，确认需不需要维护</a:t>
            </a:r>
          </a:p>
        </p:txBody>
      </p:sp>
    </p:spTree>
    <p:extLst>
      <p:ext uri="{BB962C8B-B14F-4D97-AF65-F5344CB8AC3E}">
        <p14:creationId xmlns:p14="http://schemas.microsoft.com/office/powerpoint/2010/main" val="15679992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568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、联系提单人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F3AF424-DA19-EE2E-EDA9-4CF52EF69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624" y="1043275"/>
            <a:ext cx="8214751" cy="486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674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75760" y="3836648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维护操作路径：壹号协同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CCE67B7-8E5C-0BFC-00DA-D0FEF0386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436" y="860704"/>
            <a:ext cx="8691127" cy="51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6BF3D41-7AFB-0BC3-3C19-9B4056917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091" y="908050"/>
            <a:ext cx="8809818" cy="51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4544E05-8C13-FC47-764C-B9F32DDC3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983" y="844826"/>
            <a:ext cx="8613913" cy="516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5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、核对申请资料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10CA3A5-E3F9-249E-5FBA-38D8C4712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035" y="1316950"/>
            <a:ext cx="8229600" cy="422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5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62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、搜索物料名称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BA13844-AFC1-68DF-5DDB-7C878BA88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609" y="912669"/>
            <a:ext cx="8660781" cy="503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7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494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、找到分类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CFA1E74-EFF3-94E8-8EB3-4B20AD447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04" y="864847"/>
            <a:ext cx="8688592" cy="512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36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NjYWZlYTRiZmMyZjllMjY2M2MyZmI2NTEwNDRjODkifQ=="/>
  <p:tag name="KSO_WPP_MARK_KEY" val="f7b4e205-62f5-42ec-98bc-ea45ec61ca6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1119A01PPBG">
  <a:themeElements>
    <a:clrScheme name="自定义 106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729E40"/>
      </a:accent1>
      <a:accent2>
        <a:srgbClr val="8AC068"/>
      </a:accent2>
      <a:accent3>
        <a:srgbClr val="35B1C1"/>
      </a:accent3>
      <a:accent4>
        <a:srgbClr val="CD33B0"/>
      </a:accent4>
      <a:accent5>
        <a:srgbClr val="E77333"/>
      </a:accent5>
      <a:accent6>
        <a:srgbClr val="7030A0"/>
      </a:accent6>
      <a:hlink>
        <a:srgbClr val="EF342B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16223</TotalTime>
  <Words>377</Words>
  <Application>Microsoft Office PowerPoint</Application>
  <PresentationFormat>宽屏</PresentationFormat>
  <Paragraphs>45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等线</vt:lpstr>
      <vt:lpstr>等线 Light</vt:lpstr>
      <vt:lpstr>宋体</vt:lpstr>
      <vt:lpstr>微软雅黑</vt:lpstr>
      <vt:lpstr>Arial</vt:lpstr>
      <vt:lpstr>Calibri</vt:lpstr>
      <vt:lpstr>Tempus Sans ITC</vt:lpstr>
      <vt:lpstr>Verdana</vt:lpstr>
      <vt:lpstr>Wingdings 2</vt:lpstr>
      <vt:lpstr>Office 主题​​</vt:lpstr>
      <vt:lpstr>A000120141119A01PPBG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 健宁</dc:creator>
  <cp:lastModifiedBy>斯淇 陈</cp:lastModifiedBy>
  <cp:revision>304</cp:revision>
  <dcterms:created xsi:type="dcterms:W3CDTF">2022-06-13T07:45:00Z</dcterms:created>
  <dcterms:modified xsi:type="dcterms:W3CDTF">2023-06-14T09:06:27Z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9F2651641B15420583E8D75115D86FAA</vt:lpwstr>
  </property>
  <property fmtid="{D5CDD505-2E9C-101B-9397-08002B2CF9AE}" pid="3" name="KSOProductBuildVer">
    <vt:lpwstr>2052-11.1.0.13703</vt:lpwstr>
  </property>
</Properties>
</file>