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576" r:id="rId4"/>
    <p:sldId id="579" r:id="rId5"/>
    <p:sldId id="577" r:id="rId6"/>
    <p:sldId id="595" r:id="rId7"/>
    <p:sldId id="596" r:id="rId8"/>
    <p:sldId id="594" r:id="rId9"/>
    <p:sldId id="578" r:id="rId10"/>
    <p:sldId id="580" r:id="rId11"/>
    <p:sldId id="581" r:id="rId12"/>
    <p:sldId id="582" r:id="rId13"/>
    <p:sldId id="583" r:id="rId14"/>
    <p:sldId id="584" r:id="rId15"/>
    <p:sldId id="585" r:id="rId16"/>
    <p:sldId id="586" r:id="rId17"/>
    <p:sldId id="598" r:id="rId18"/>
    <p:sldId id="587" r:id="rId19"/>
    <p:sldId id="602" r:id="rId20"/>
    <p:sldId id="605" r:id="rId21"/>
    <p:sldId id="606" r:id="rId22"/>
    <p:sldId id="607" r:id="rId23"/>
    <p:sldId id="608" r:id="rId24"/>
    <p:sldId id="609" r:id="rId25"/>
    <p:sldId id="610" r:id="rId26"/>
    <p:sldId id="611" r:id="rId27"/>
    <p:sldId id="592" r:id="rId28"/>
    <p:sldId id="590" r:id="rId29"/>
    <p:sldId id="265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F4B183"/>
    <a:srgbClr val="FF6238"/>
    <a:srgbClr val="4472C4"/>
    <a:srgbClr val="6AC5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1E151C5-0DC8-4F56-A25D-E954710F21CE}" styleName="{d923e241-fa96-4d25-a68f-8da020d10c2a}">
    <a:wholeTbl>
      <a:tcTxStyle>
        <a:fontRef idx="none">
          <a:prstClr val="black"/>
        </a:fontRef>
      </a:tcTxStyle>
      <a:tcStyle>
        <a:tcBdr>
          <a:top>
            <a:ln w="12700" cmpd="sng">
              <a:solidFill>
                <a:srgbClr val="8F99AA"/>
              </a:solidFill>
            </a:ln>
          </a:top>
        </a:tcBdr>
        <a:fill>
          <a:solidFill>
            <a:srgbClr val="FFFFFF"/>
          </a:solidFill>
        </a:fill>
      </a:tcStyle>
    </a:wholeTbl>
    <a:band1H>
      <a:tcTxStyle>
        <a:fontRef idx="none">
          <a:prstClr val="black"/>
        </a:fontRef>
      </a:tcTxStyle>
      <a:tcStyle>
        <a:tcBdr/>
        <a:fill>
          <a:solidFill>
            <a:srgbClr val="FFFFFF"/>
          </a:solidFill>
        </a:fill>
      </a:tcStyle>
    </a:band1H>
    <a:band2H>
      <a:tcTxStyle>
        <a:fontRef idx="none">
          <a:prstClr val="black"/>
        </a:fontRef>
      </a:tcTxStyle>
      <a:tcStyle>
        <a:tcBdr/>
        <a:fill>
          <a:solidFill>
            <a:srgbClr val="D1D7E1"/>
          </a:solidFill>
        </a:fill>
      </a:tcStyle>
    </a:band2H>
    <a:lastRow>
      <a:tcTxStyle>
        <a:fontRef idx="none">
          <a:prstClr val="black"/>
        </a:fontRef>
      </a:tcTxStyle>
      <a:tcStyle>
        <a:tcBdr/>
        <a:fill>
          <a:solidFill>
            <a:srgbClr val="8F99AA"/>
          </a:solidFill>
        </a:fill>
      </a:tcStyle>
    </a:lastRow>
    <a:firstRow>
      <a:tcTxStyle>
        <a:fontRef idx="none">
          <a:prstClr val="black"/>
        </a:fontRef>
      </a:tcTxStyle>
      <a:tcStyle>
        <a:tcBdr>
          <a:top>
            <a:ln w="12700" cmpd="sng">
              <a:solidFill>
                <a:srgbClr val="8F99AA"/>
              </a:solidFill>
            </a:ln>
          </a:top>
          <a:bottom>
            <a:ln w="12700" cmpd="sng">
              <a:solidFill>
                <a:srgbClr val="8F99AA"/>
              </a:solidFill>
            </a:ln>
          </a:bottom>
        </a:tcBdr>
        <a:fill>
          <a:solidFill>
            <a:srgbClr val="FFFFFF"/>
          </a:solidFill>
        </a:fill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中度样式 3 - 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>
      <p:cViewPr varScale="1">
        <p:scale>
          <a:sx n="48" d="100"/>
          <a:sy n="48" d="100"/>
        </p:scale>
        <p:origin x="45" y="6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形用户界面&#10;&#10;中度可信度描述已自动生成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175000"/>
          </a:xfrm>
          <a:prstGeom prst="rect">
            <a:avLst/>
          </a:prstGeom>
        </p:spPr>
      </p:pic>
      <p:sp>
        <p:nvSpPr>
          <p:cNvPr id="11" name="标题 10"/>
          <p:cNvSpPr>
            <a:spLocks noGrp="1"/>
          </p:cNvSpPr>
          <p:nvPr>
            <p:ph type="title"/>
          </p:nvPr>
        </p:nvSpPr>
        <p:spPr>
          <a:xfrm>
            <a:off x="960120" y="341312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51171" y="4968208"/>
            <a:ext cx="6418596" cy="627596"/>
          </a:xfrm>
          <a:noFill/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9289" y="1593276"/>
            <a:ext cx="6442363" cy="3140844"/>
          </a:xfrm>
          <a:noFill/>
        </p:spPr>
        <p:txBody>
          <a:bodyPr anchor="ctr">
            <a:noAutofit/>
          </a:bodyPr>
          <a:lstStyle>
            <a:lvl1pPr algn="ctr">
              <a:lnSpc>
                <a:spcPct val="150000"/>
              </a:lnSpc>
              <a:defRPr sz="4800" b="1" i="0">
                <a:ln>
                  <a:noFill/>
                </a:ln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400"/>
          </a:p>
        </p:txBody>
      </p:sp>
      <p:sp>
        <p:nvSpPr>
          <p:cNvPr id="11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12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3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2632356" y="1219201"/>
            <a:ext cx="6470073" cy="2909460"/>
          </a:xfrm>
        </p:spPr>
        <p:txBody>
          <a:bodyPr anchor="ctr"/>
          <a:lstStyle>
            <a:lvl1pPr algn="ctr">
              <a:lnSpc>
                <a:spcPct val="150000"/>
              </a:lnSpc>
              <a:defRPr sz="4800" b="0">
                <a:ln>
                  <a:noFill/>
                </a:ln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 hasCustomPrompt="1"/>
          </p:nvPr>
        </p:nvSpPr>
        <p:spPr>
          <a:xfrm>
            <a:off x="2632356" y="4400674"/>
            <a:ext cx="6470073" cy="738960"/>
          </a:xfr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sz="2800">
                <a:ln>
                  <a:noFill/>
                </a:ln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240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53CA09-ABF8-49E4-9FD8-423513232437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F991F31-AD91-42A5-B80B-569274BF95B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">
              <a:schemeClr val="bg1">
                <a:lumMod val="95000"/>
              </a:schemeClr>
            </a:gs>
            <a:gs pos="37000">
              <a:schemeClr val="accent6">
                <a:lumMod val="20000"/>
                <a:lumOff val="80000"/>
              </a:schemeClr>
            </a:gs>
            <a:gs pos="74000">
              <a:schemeClr val="accent6">
                <a:lumMod val="20000"/>
                <a:lumOff val="80000"/>
              </a:schemeClr>
            </a:gs>
            <a:gs pos="91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192079"/>
            <a:ext cx="12192000" cy="665922"/>
          </a:xfrm>
          <a:prstGeom prst="rect">
            <a:avLst/>
          </a:prstGeom>
          <a:gradFill flip="none" rotWithShape="1">
            <a:gsLst>
              <a:gs pos="0">
                <a:srgbClr val="00AD0D"/>
              </a:gs>
              <a:gs pos="100000">
                <a:srgbClr val="8ACD5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 userDrawn="1"/>
        </p:nvSpPr>
        <p:spPr>
          <a:xfrm>
            <a:off x="3178866" y="6192079"/>
            <a:ext cx="5834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制造优质食品，引领健康生活</a:t>
            </a: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135" y="240773"/>
            <a:ext cx="2733675" cy="381000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0" y="647123"/>
            <a:ext cx="12192000" cy="119271"/>
          </a:xfrm>
          <a:prstGeom prst="rect">
            <a:avLst/>
          </a:prstGeom>
          <a:gradFill flip="none" rotWithShape="1">
            <a:gsLst>
              <a:gs pos="0">
                <a:srgbClr val="51B143"/>
              </a:gs>
              <a:gs pos="100000">
                <a:srgbClr val="9DD56D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4000">
              <a:schemeClr val="bg1">
                <a:lumMod val="95000"/>
              </a:schemeClr>
            </a:gs>
            <a:gs pos="37000">
              <a:schemeClr val="accent6">
                <a:lumMod val="20000"/>
                <a:lumOff val="80000"/>
              </a:schemeClr>
            </a:gs>
            <a:gs pos="74000">
              <a:schemeClr val="accent6">
                <a:lumMod val="20000"/>
                <a:lumOff val="80000"/>
              </a:schemeClr>
            </a:gs>
            <a:gs pos="91000">
              <a:schemeClr val="accent6">
                <a:lumMod val="40000"/>
                <a:lumOff val="6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4063" y="1426303"/>
            <a:ext cx="10680700" cy="4930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21856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73B25E68-99F1-4046-B09B-134B52642AC8}" type="datetimeFigureOut">
              <a:rPr lang="zh-CN" altLang="en-US" smtClean="0"/>
              <a:t>2023/6/14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21856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21856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3E3CA578-6D8C-4084-809D-66D25A20E1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31" name="Title Placeholder 1"/>
          <p:cNvSpPr>
            <a:spLocks noGrp="1"/>
          </p:cNvSpPr>
          <p:nvPr>
            <p:ph type="title"/>
          </p:nvPr>
        </p:nvSpPr>
        <p:spPr bwMode="auto">
          <a:xfrm>
            <a:off x="1371599" y="209550"/>
            <a:ext cx="10063163" cy="1007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9pPr>
    </p:titleStyle>
    <p:bodyStyle>
      <a:lvl1pPr marL="357505" indent="-357505" algn="l" rtl="0" eaLnBrk="1" fontAlgn="base" hangingPunct="1">
        <a:lnSpc>
          <a:spcPct val="90000"/>
        </a:lnSpc>
        <a:spcBef>
          <a:spcPts val="18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505" indent="-357505" algn="l" rtl="0" eaLnBrk="1" fontAlgn="base" hangingPunct="1">
        <a:lnSpc>
          <a:spcPct val="130000"/>
        </a:lnSpc>
        <a:spcBef>
          <a:spcPct val="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ê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office.yhsperp.com/index.do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334962" y="3258820"/>
            <a:ext cx="11522075" cy="1203325"/>
          </a:xfrm>
          <a:prstGeom prst="rect">
            <a:avLst/>
          </a:prstGeom>
        </p:spPr>
        <p:txBody>
          <a:bodyPr/>
          <a:lstStyle/>
          <a:p>
            <a:pPr marL="0" algn="ctr">
              <a:lnSpc>
                <a:spcPct val="110000"/>
              </a:lnSpc>
              <a:buClrTx/>
              <a:buSzTx/>
              <a:buFontTx/>
              <a:buNone/>
            </a:pPr>
            <a:r>
              <a:rPr lang="zh-CN" altLang="en-US" sz="60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营销物料维护操作流程梳理</a:t>
            </a:r>
            <a:r>
              <a:rPr lang="en-US" altLang="zh-CN" sz="4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                                 </a:t>
            </a:r>
          </a:p>
          <a:p>
            <a:pPr marL="0" algn="l">
              <a:lnSpc>
                <a:spcPct val="110000"/>
              </a:lnSpc>
              <a:buClrTx/>
              <a:buSzTx/>
              <a:buFontTx/>
              <a:buNone/>
            </a:pP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630985" y="4525582"/>
            <a:ext cx="3934183" cy="1133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4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报告人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：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陈斯淇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 </a:t>
            </a:r>
          </a:p>
          <a:p>
            <a:pPr marL="0" algn="l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报告日期：2023.06.13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10307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4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、按创建时间排序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7718DCD-C187-D4D8-4A8F-B55CA6B72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7620" y="984220"/>
            <a:ext cx="8573475" cy="488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510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202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5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、复制编码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ABD152F-76C0-7B34-CDAC-7811E7C9D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4512" y="659522"/>
            <a:ext cx="9384331" cy="553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14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328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6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、新增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76F080C-E46F-89BB-44B1-F6DA22348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173" y="794450"/>
            <a:ext cx="8927131" cy="526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068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7047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7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、粘贴，编码数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+1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CB5C302-A635-8DB1-BF59-C39516622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443" y="1047879"/>
            <a:ext cx="8047088" cy="476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79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11411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8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、填写基本资料：</a:t>
            </a:r>
            <a:endParaRPr lang="en-US" altLang="zh-CN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B01E5A8-E84F-A0C2-774D-8C0AF47B37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3221" y="1269608"/>
            <a:ext cx="7902744" cy="465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750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339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9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、填写财务资料：</a:t>
            </a:r>
            <a:endParaRPr lang="en-US" altLang="zh-CN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2BCEBFF-89FF-9470-7C2A-B339F6BEB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115" y="964095"/>
            <a:ext cx="8595478" cy="5076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16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339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9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、填写采购资料：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01CF102-0AFE-399C-3C79-49A2F62C5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912" y="1003764"/>
            <a:ext cx="8196175" cy="485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098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790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10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、填写库存资料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D6275EE-3AD7-B2FE-45AC-3BD136AA4A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561" y="882845"/>
            <a:ext cx="8570883" cy="509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7496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、分配业务组织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828977D-4B2E-0AEC-2800-567569566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7278" y="1017767"/>
            <a:ext cx="8037443" cy="482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781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、分配业务组织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15582BB-2590-EDA0-2B58-064C5E09C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9069" y="834886"/>
            <a:ext cx="8547652" cy="512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703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335217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维护操作流程图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、分配业务组织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3A49FCC-BED2-1B0B-5188-97BEE09B1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48" y="884210"/>
            <a:ext cx="8482632" cy="508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8740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、分配业务组织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9C9B172-F075-E1F9-7B23-5235AA294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412" y="979818"/>
            <a:ext cx="8483421" cy="489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394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、分配业务组织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9C9B172-F075-E1F9-7B23-5235AA294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412" y="979818"/>
            <a:ext cx="8483421" cy="489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6879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、分配业务组织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916A397-D3FD-C262-1C2F-732168536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444" y="884210"/>
            <a:ext cx="8482632" cy="5089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4968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、分配业务组织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24DEC68-82C7-302E-748F-435D3E937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6878" y="990931"/>
            <a:ext cx="8126896" cy="4876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0546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8482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、维护采购周期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B3C641B-54CC-8E74-5B60-B37EF79144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093" y="960622"/>
            <a:ext cx="8332201" cy="4936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4262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97213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endParaRPr lang="en-US" altLang="zh-CN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  <a:p>
            <a:pPr lvl="0"/>
            <a:endParaRPr lang="en-US" altLang="zh-CN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  <a:p>
            <a:pPr lvl="0"/>
            <a:endParaRPr lang="en-US" altLang="zh-CN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如果系统已有该物料，则联系提单人，确认需不需要维护</a:t>
            </a:r>
          </a:p>
        </p:txBody>
      </p:sp>
    </p:spTree>
    <p:extLst>
      <p:ext uri="{BB962C8B-B14F-4D97-AF65-F5344CB8AC3E}">
        <p14:creationId xmlns:p14="http://schemas.microsoft.com/office/powerpoint/2010/main" val="15679992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5686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13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、联系提单人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F3AF424-DA19-EE2E-EDA9-4CF52EF69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624" y="1043275"/>
            <a:ext cx="8214751" cy="486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674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75760" y="3836648"/>
            <a:ext cx="38404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谢谢观看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335217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维护系统地址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C464EAE-8280-77FB-C2F7-21625C96F36E}"/>
              </a:ext>
            </a:extLst>
          </p:cNvPr>
          <p:cNvSpPr txBox="1"/>
          <p:nvPr/>
        </p:nvSpPr>
        <p:spPr>
          <a:xfrm>
            <a:off x="1988893" y="2128227"/>
            <a:ext cx="9524489" cy="260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+mn-ea"/>
              </a:rPr>
              <a:t>壹号协同：</a:t>
            </a:r>
            <a:r>
              <a:rPr lang="fr-FR" altLang="zh-CN" sz="2800" b="1" dirty="0">
                <a:latin typeface="+mn-ea"/>
                <a:hlinkClick r:id="rId2"/>
              </a:rPr>
              <a:t>https://office.yhsperp.com/index.do</a:t>
            </a:r>
            <a:endParaRPr lang="fr-FR" altLang="zh-CN" sz="28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壹号协同</a:t>
            </a: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首页</a:t>
            </a: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我的待办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n-ea"/>
              </a:rPr>
              <a:t>EAS</a:t>
            </a:r>
            <a:r>
              <a:rPr lang="zh-CN" altLang="en-US" sz="2800" b="1" dirty="0">
                <a:latin typeface="+mn-ea"/>
              </a:rPr>
              <a:t>软件</a:t>
            </a:r>
            <a:endParaRPr lang="en-US" altLang="zh-CN" sz="28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EAS-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企业建模</a:t>
            </a: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主数据</a:t>
            </a:r>
            <a:r>
              <a:rPr lang="en-US" altLang="zh-CN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-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物料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75691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507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维护操作路径：壹号协同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5733034-2924-7DE5-234D-3FCBA7C98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176" y="2938463"/>
            <a:ext cx="323850" cy="5715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ACCE67B7-8E5C-0BFC-00DA-D0FEF03864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0436" y="860704"/>
            <a:ext cx="8691127" cy="513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13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507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维护操作路径：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EAS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5733034-2924-7DE5-234D-3FCBA7C98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176" y="2938463"/>
            <a:ext cx="323850" cy="5715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6BF3D41-7AFB-0BC3-3C19-9B4056917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091" y="908050"/>
            <a:ext cx="8809818" cy="516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60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507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维护操作路径：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EAS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j-ea"/>
              <a:ea typeface="+mj-ea"/>
              <a:cs typeface="IrisUPC" pitchFamily="34" charset="-34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5733034-2924-7DE5-234D-3FCBA7C98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176" y="2938463"/>
            <a:ext cx="323850" cy="5715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F4544E05-8C13-FC47-764C-B9F32DDC39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9983" y="844826"/>
            <a:ext cx="8613913" cy="5168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953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5507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1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、核对申请资料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5733034-2924-7DE5-234D-3FCBA7C98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176" y="2938463"/>
            <a:ext cx="323850" cy="5715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A2338E55-6D1D-6E24-B8EF-5BA4EB234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7646" y="978987"/>
            <a:ext cx="5153736" cy="490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058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1" y="111150"/>
            <a:ext cx="6620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2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、搜索物料名称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3190D54-C26C-569A-86CD-BDC38A977A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0771" y="963285"/>
            <a:ext cx="8275432" cy="493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778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8140" y="111150"/>
            <a:ext cx="7494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维护操作：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3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IrisUPC" pitchFamily="34" charset="-34"/>
              </a:rPr>
              <a:t>、找到分类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18EC4D9-2F8B-1459-FBE5-D54E5C2F8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5823" y="934279"/>
            <a:ext cx="8814612" cy="5161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136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NjYWZlYTRiZmMyZjllMjY2M2MyZmI2NTEwNDRjODkifQ=="/>
  <p:tag name="KSO_WPP_MARK_KEY" val="f7b4e205-62f5-42ec-98bc-ea45ec61ca6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000120141119A01PPBG">
  <a:themeElements>
    <a:clrScheme name="自定义 106">
      <a:dk1>
        <a:srgbClr val="4D4D4D"/>
      </a:dk1>
      <a:lt1>
        <a:srgbClr val="FFFFFF"/>
      </a:lt1>
      <a:dk2>
        <a:srgbClr val="4D4D4D"/>
      </a:dk2>
      <a:lt2>
        <a:srgbClr val="FFFFFF"/>
      </a:lt2>
      <a:accent1>
        <a:srgbClr val="729E40"/>
      </a:accent1>
      <a:accent2>
        <a:srgbClr val="8AC068"/>
      </a:accent2>
      <a:accent3>
        <a:srgbClr val="35B1C1"/>
      </a:accent3>
      <a:accent4>
        <a:srgbClr val="CD33B0"/>
      </a:accent4>
      <a:accent5>
        <a:srgbClr val="E77333"/>
      </a:accent5>
      <a:accent6>
        <a:srgbClr val="7030A0"/>
      </a:accent6>
      <a:hlink>
        <a:srgbClr val="EF342B"/>
      </a:hlink>
      <a:folHlink>
        <a:srgbClr val="7F7F7F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16191</TotalTime>
  <Words>247</Words>
  <Application>Microsoft Office PowerPoint</Application>
  <PresentationFormat>宽屏</PresentationFormat>
  <Paragraphs>37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9" baseType="lpstr">
      <vt:lpstr>等线</vt:lpstr>
      <vt:lpstr>等线 Light</vt:lpstr>
      <vt:lpstr>宋体</vt:lpstr>
      <vt:lpstr>微软雅黑</vt:lpstr>
      <vt:lpstr>Arial</vt:lpstr>
      <vt:lpstr>Calibri</vt:lpstr>
      <vt:lpstr>Tempus Sans ITC</vt:lpstr>
      <vt:lpstr>Verdana</vt:lpstr>
      <vt:lpstr>Wingdings 2</vt:lpstr>
      <vt:lpstr>Office 主题​​</vt:lpstr>
      <vt:lpstr>A000120141119A01PPBG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郭 健宁</dc:creator>
  <cp:lastModifiedBy>斯淇 陈</cp:lastModifiedBy>
  <cp:revision>292</cp:revision>
  <dcterms:created xsi:type="dcterms:W3CDTF">2022-06-13T07:45:00Z</dcterms:created>
  <dcterms:modified xsi:type="dcterms:W3CDTF">2023-06-14T08:30:56Z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9F2651641B15420583E8D75115D86FAA</vt:lpwstr>
  </property>
  <property fmtid="{D5CDD505-2E9C-101B-9397-08002B2CF9AE}" pid="3" name="KSOProductBuildVer">
    <vt:lpwstr>2052-11.1.0.13703</vt:lpwstr>
  </property>
</Properties>
</file>